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3"/>
  </p:handoutMasterIdLst>
  <p:sldIdLst>
    <p:sldId id="256" r:id="rId2"/>
    <p:sldId id="285" r:id="rId3"/>
    <p:sldId id="261" r:id="rId4"/>
    <p:sldId id="286" r:id="rId5"/>
    <p:sldId id="279" r:id="rId6"/>
    <p:sldId id="287" r:id="rId7"/>
    <p:sldId id="303" r:id="rId8"/>
    <p:sldId id="289" r:id="rId9"/>
    <p:sldId id="298" r:id="rId10"/>
    <p:sldId id="262" r:id="rId11"/>
    <p:sldId id="291" r:id="rId12"/>
    <p:sldId id="294" r:id="rId13"/>
    <p:sldId id="281" r:id="rId14"/>
    <p:sldId id="304" r:id="rId15"/>
    <p:sldId id="268" r:id="rId16"/>
    <p:sldId id="273" r:id="rId17"/>
    <p:sldId id="274" r:id="rId18"/>
    <p:sldId id="290" r:id="rId19"/>
    <p:sldId id="282" r:id="rId20"/>
    <p:sldId id="269" r:id="rId21"/>
    <p:sldId id="263" r:id="rId22"/>
    <p:sldId id="305" r:id="rId23"/>
    <p:sldId id="308" r:id="rId24"/>
    <p:sldId id="275" r:id="rId25"/>
    <p:sldId id="276" r:id="rId26"/>
    <p:sldId id="277" r:id="rId27"/>
    <p:sldId id="309" r:id="rId28"/>
    <p:sldId id="307" r:id="rId29"/>
    <p:sldId id="316" r:id="rId30"/>
    <p:sldId id="302" r:id="rId31"/>
    <p:sldId id="300" r:id="rId32"/>
    <p:sldId id="301" r:id="rId33"/>
    <p:sldId id="310" r:id="rId34"/>
    <p:sldId id="267" r:id="rId35"/>
    <p:sldId id="311" r:id="rId36"/>
    <p:sldId id="312" r:id="rId37"/>
    <p:sldId id="313" r:id="rId38"/>
    <p:sldId id="259" r:id="rId39"/>
    <p:sldId id="314" r:id="rId40"/>
    <p:sldId id="299" r:id="rId41"/>
    <p:sldId id="315" r:id="rId42"/>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CC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49" autoAdjust="0"/>
    <p:restoredTop sz="94660"/>
  </p:normalViewPr>
  <p:slideViewPr>
    <p:cSldViewPr>
      <p:cViewPr>
        <p:scale>
          <a:sx n="100" d="100"/>
          <a:sy n="100" d="100"/>
        </p:scale>
        <p:origin x="-312" y="-3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DBBB703F-C64D-48AC-B102-53097E874D78}" type="datetimeFigureOut">
              <a:rPr kumimoji="1" lang="ja-JP" altLang="en-US" smtClean="0"/>
              <a:pPr/>
              <a:t>2013/6/8</a:t>
            </a:fld>
            <a:endParaRPr kumimoji="1" lang="ja-JP" altLang="en-US"/>
          </a:p>
        </p:txBody>
      </p:sp>
      <p:sp>
        <p:nvSpPr>
          <p:cNvPr id="4" name="フッター プレースホルダ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fld id="{6AF3FBFE-94F9-4B59-A6F2-5EDA2FA8140E}"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0798CC55-B3EF-4B21-A314-94BED49B0C06}" type="datetimeFigureOut">
              <a:rPr kumimoji="1" lang="ja-JP" altLang="en-US" smtClean="0"/>
              <a:pPr/>
              <a:t>2013/6/8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23B343C-3764-4649-A8BC-4BB8621F7C94}"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0798CC55-B3EF-4B21-A314-94BED49B0C06}" type="datetimeFigureOut">
              <a:rPr kumimoji="1" lang="ja-JP" altLang="en-US" smtClean="0"/>
              <a:pPr/>
              <a:t>2013/6/8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23B343C-3764-4649-A8BC-4BB8621F7C94}"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0798CC55-B3EF-4B21-A314-94BED49B0C06}" type="datetimeFigureOut">
              <a:rPr kumimoji="1" lang="ja-JP" altLang="en-US" smtClean="0"/>
              <a:pPr/>
              <a:t>2013/6/8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23B343C-3764-4649-A8BC-4BB8621F7C94}" type="slidenum">
              <a:rPr kumimoji="1" lang="ja-JP" altLang="en-US" smtClean="0"/>
              <a:pPr/>
              <a:t>&lt;#&gt;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0798CC55-B3EF-4B21-A314-94BED49B0C06}" type="datetimeFigureOut">
              <a:rPr kumimoji="1" lang="ja-JP" altLang="en-US" smtClean="0"/>
              <a:pPr/>
              <a:t>2013/6/8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23B343C-3764-4649-A8BC-4BB8621F7C94}"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0798CC55-B3EF-4B21-A314-94BED49B0C06}" type="datetimeFigureOut">
              <a:rPr kumimoji="1" lang="ja-JP" altLang="en-US" smtClean="0"/>
              <a:pPr/>
              <a:t>2013/6/8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23B343C-3764-4649-A8BC-4BB8621F7C94}"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0798CC55-B3EF-4B21-A314-94BED49B0C06}" type="datetimeFigureOut">
              <a:rPr kumimoji="1" lang="ja-JP" altLang="en-US" smtClean="0"/>
              <a:pPr/>
              <a:t>2013/6/8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B23B343C-3764-4649-A8BC-4BB8621F7C94}"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0798CC55-B3EF-4B21-A314-94BED49B0C06}" type="datetimeFigureOut">
              <a:rPr kumimoji="1" lang="ja-JP" altLang="en-US" smtClean="0"/>
              <a:pPr/>
              <a:t>2013/6/8</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B23B343C-3764-4649-A8BC-4BB8621F7C94}"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0798CC55-B3EF-4B21-A314-94BED49B0C06}" type="datetimeFigureOut">
              <a:rPr kumimoji="1" lang="ja-JP" altLang="en-US" smtClean="0"/>
              <a:pPr/>
              <a:t>2013/6/8</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B23B343C-3764-4649-A8BC-4BB8621F7C94}"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0798CC55-B3EF-4B21-A314-94BED49B0C06}" type="datetimeFigureOut">
              <a:rPr kumimoji="1" lang="ja-JP" altLang="en-US" smtClean="0"/>
              <a:pPr/>
              <a:t>2013/6/8</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B23B343C-3764-4649-A8BC-4BB8621F7C94}"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0798CC55-B3EF-4B21-A314-94BED49B0C06}" type="datetimeFigureOut">
              <a:rPr kumimoji="1" lang="ja-JP" altLang="en-US" smtClean="0"/>
              <a:pPr/>
              <a:t>2013/6/8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B23B343C-3764-4649-A8BC-4BB8621F7C94}"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0798CC55-B3EF-4B21-A314-94BED49B0C06}" type="datetimeFigureOut">
              <a:rPr kumimoji="1" lang="ja-JP" altLang="en-US" smtClean="0"/>
              <a:pPr/>
              <a:t>2013/6/8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B23B343C-3764-4649-A8BC-4BB8621F7C94}"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98CC55-B3EF-4B21-A314-94BED49B0C06}" type="datetimeFigureOut">
              <a:rPr kumimoji="1" lang="ja-JP" altLang="en-US" smtClean="0"/>
              <a:pPr/>
              <a:t>2013/6/8</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3B343C-3764-4649-A8BC-4BB8621F7C94}"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image" Target="../media/image21.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0.jpeg"/><Relationship Id="rId17" Type="http://schemas.openxmlformats.org/officeDocument/2006/relationships/image" Target="../media/image25.png"/><Relationship Id="rId2" Type="http://schemas.openxmlformats.org/officeDocument/2006/relationships/slideLayout" Target="../slideLayouts/slideLayout2.xml"/><Relationship Id="rId16" Type="http://schemas.openxmlformats.org/officeDocument/2006/relationships/image" Target="../media/image24.png"/><Relationship Id="rId1" Type="http://schemas.openxmlformats.org/officeDocument/2006/relationships/vmlDrawing" Target="../drawings/vmlDrawing1.v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oleObject" Target="../embeddings/oleObject1.bin"/><Relationship Id="rId1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gif"/></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emf"/><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hyperlink" Target="http://jsusr16.met.kishou.go.jp/koho/image/common/view.asp?id=487&amp;page_num=7" TargetMode="External"/><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5496" y="44624"/>
            <a:ext cx="5258812" cy="1200329"/>
          </a:xfrm>
          <a:prstGeom prst="rect">
            <a:avLst/>
          </a:prstGeom>
          <a:noFill/>
        </p:spPr>
        <p:txBody>
          <a:bodyPr wrap="none" rtlCol="0">
            <a:spAutoFit/>
          </a:bodyPr>
          <a:lstStyle/>
          <a:p>
            <a:r>
              <a:rPr kumimoji="1" lang="en-US" altLang="ja-JP" dirty="0" smtClean="0">
                <a:solidFill>
                  <a:schemeClr val="accent1"/>
                </a:solidFill>
              </a:rPr>
              <a:t>First Technical Workshop on</a:t>
            </a:r>
          </a:p>
          <a:p>
            <a:r>
              <a:rPr lang="en-US" altLang="ja-JP" dirty="0" smtClean="0">
                <a:solidFill>
                  <a:schemeClr val="accent1"/>
                </a:solidFill>
              </a:rPr>
              <a:t>Standards for Hazard Monitoring, Database, Metadata</a:t>
            </a:r>
          </a:p>
          <a:p>
            <a:r>
              <a:rPr kumimoji="1" lang="en-US" altLang="ja-JP" dirty="0" smtClean="0">
                <a:solidFill>
                  <a:schemeClr val="accent1"/>
                </a:solidFill>
              </a:rPr>
              <a:t>And Analysis Techniques</a:t>
            </a:r>
          </a:p>
          <a:p>
            <a:r>
              <a:rPr lang="en-US" altLang="ja-JP" dirty="0" smtClean="0">
                <a:solidFill>
                  <a:schemeClr val="accent1"/>
                </a:solidFill>
              </a:rPr>
              <a:t>To Support Risk Assessment</a:t>
            </a:r>
            <a:endParaRPr kumimoji="1" lang="en-US" altLang="ja-JP" dirty="0" smtClean="0">
              <a:solidFill>
                <a:schemeClr val="accent1"/>
              </a:solidFill>
            </a:endParaRPr>
          </a:p>
        </p:txBody>
      </p:sp>
      <p:sp>
        <p:nvSpPr>
          <p:cNvPr id="5" name="テキスト ボックス 4"/>
          <p:cNvSpPr txBox="1"/>
          <p:nvPr/>
        </p:nvSpPr>
        <p:spPr>
          <a:xfrm>
            <a:off x="6732240" y="44624"/>
            <a:ext cx="2224648" cy="646331"/>
          </a:xfrm>
          <a:prstGeom prst="rect">
            <a:avLst/>
          </a:prstGeom>
          <a:noFill/>
        </p:spPr>
        <p:txBody>
          <a:bodyPr wrap="none" rtlCol="0">
            <a:spAutoFit/>
          </a:bodyPr>
          <a:lstStyle/>
          <a:p>
            <a:r>
              <a:rPr kumimoji="1" lang="en-US" altLang="ja-JP" dirty="0" smtClean="0">
                <a:solidFill>
                  <a:schemeClr val="accent1"/>
                </a:solidFill>
              </a:rPr>
              <a:t>10</a:t>
            </a:r>
            <a:r>
              <a:rPr kumimoji="1" lang="en-US" altLang="ja-JP" baseline="30000" dirty="0" smtClean="0">
                <a:solidFill>
                  <a:schemeClr val="accent1"/>
                </a:solidFill>
              </a:rPr>
              <a:t>th</a:t>
            </a:r>
            <a:r>
              <a:rPr kumimoji="1" lang="en-US" altLang="ja-JP" dirty="0" smtClean="0">
                <a:solidFill>
                  <a:schemeClr val="accent1"/>
                </a:solidFill>
              </a:rPr>
              <a:t> to 14</a:t>
            </a:r>
            <a:r>
              <a:rPr kumimoji="1" lang="en-US" altLang="ja-JP" baseline="30000" dirty="0" smtClean="0">
                <a:solidFill>
                  <a:schemeClr val="accent1"/>
                </a:solidFill>
              </a:rPr>
              <a:t>th</a:t>
            </a:r>
            <a:r>
              <a:rPr kumimoji="1" lang="en-US" altLang="ja-JP" dirty="0" smtClean="0">
                <a:solidFill>
                  <a:schemeClr val="accent1"/>
                </a:solidFill>
              </a:rPr>
              <a:t> June 2013</a:t>
            </a:r>
          </a:p>
          <a:p>
            <a:r>
              <a:rPr lang="en-US" altLang="ja-JP" dirty="0" smtClean="0">
                <a:solidFill>
                  <a:schemeClr val="accent1"/>
                </a:solidFill>
              </a:rPr>
              <a:t>Geneva</a:t>
            </a:r>
            <a:endParaRPr kumimoji="1" lang="en-US" altLang="ja-JP" dirty="0" smtClean="0">
              <a:solidFill>
                <a:schemeClr val="accent1"/>
              </a:solidFill>
            </a:endParaRPr>
          </a:p>
        </p:txBody>
      </p:sp>
      <p:sp>
        <p:nvSpPr>
          <p:cNvPr id="6" name="テキスト ボックス 5"/>
          <p:cNvSpPr txBox="1"/>
          <p:nvPr/>
        </p:nvSpPr>
        <p:spPr>
          <a:xfrm>
            <a:off x="251520" y="1916832"/>
            <a:ext cx="8401852" cy="1323439"/>
          </a:xfrm>
          <a:prstGeom prst="rect">
            <a:avLst/>
          </a:prstGeom>
          <a:noFill/>
        </p:spPr>
        <p:txBody>
          <a:bodyPr wrap="none" rtlCol="0">
            <a:spAutoFit/>
          </a:bodyPr>
          <a:lstStyle/>
          <a:p>
            <a:r>
              <a:rPr lang="en-US" altLang="ja-JP"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Disaster Management Framework and</a:t>
            </a:r>
          </a:p>
          <a:p>
            <a:r>
              <a:rPr kumimoji="1" lang="en-US" altLang="ja-JP"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Hazard </a:t>
            </a:r>
            <a:r>
              <a:rPr lang="en-US" altLang="ja-JP"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Database</a:t>
            </a:r>
            <a:r>
              <a:rPr kumimoji="1" lang="en-US" altLang="ja-JP"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in Japan</a:t>
            </a:r>
          </a:p>
        </p:txBody>
      </p:sp>
      <p:sp>
        <p:nvSpPr>
          <p:cNvPr id="7" name="テキスト ボックス 6"/>
          <p:cNvSpPr txBox="1"/>
          <p:nvPr/>
        </p:nvSpPr>
        <p:spPr>
          <a:xfrm>
            <a:off x="2108376" y="5085184"/>
            <a:ext cx="4437626" cy="954107"/>
          </a:xfrm>
          <a:prstGeom prst="rect">
            <a:avLst/>
          </a:prstGeom>
          <a:noFill/>
        </p:spPr>
        <p:txBody>
          <a:bodyPr wrap="none" rtlCol="0">
            <a:spAutoFit/>
          </a:bodyPr>
          <a:lstStyle/>
          <a:p>
            <a:pPr algn="ctr"/>
            <a:r>
              <a:rPr lang="en-US" altLang="ja-JP" sz="2800" dirty="0" smtClean="0"/>
              <a:t>Nobuyuki Tanaka</a:t>
            </a:r>
          </a:p>
          <a:p>
            <a:pPr algn="ctr"/>
            <a:r>
              <a:rPr lang="en-US" altLang="ja-JP" sz="2800" dirty="0" smtClean="0"/>
              <a:t>Japan Meteorological Agency</a:t>
            </a:r>
            <a:endParaRPr kumimoji="1" lang="en-US" altLang="ja-JP" sz="2800" dirty="0" smtClean="0"/>
          </a:p>
        </p:txBody>
      </p:sp>
      <p:pic>
        <p:nvPicPr>
          <p:cNvPr id="8" name="Picture 6"/>
          <p:cNvPicPr>
            <a:picLocks noChangeAspect="1" noChangeArrowheads="1"/>
          </p:cNvPicPr>
          <p:nvPr/>
        </p:nvPicPr>
        <p:blipFill>
          <a:blip r:embed="rId2" cstate="print"/>
          <a:srcRect/>
          <a:stretch>
            <a:fillRect/>
          </a:stretch>
        </p:blipFill>
        <p:spPr bwMode="auto">
          <a:xfrm>
            <a:off x="3347864" y="3573016"/>
            <a:ext cx="1965325" cy="1366838"/>
          </a:xfrm>
          <a:prstGeom prst="rect">
            <a:avLst/>
          </a:prstGeom>
          <a:noFill/>
          <a:ln w="9525">
            <a:noFill/>
            <a:miter lim="800000"/>
            <a:headEnd/>
            <a:tailEnd/>
          </a:ln>
        </p:spPr>
      </p:pic>
      <p:pic>
        <p:nvPicPr>
          <p:cNvPr id="9" name="Picture 2" descr="気象庁マスコットキャラクター"/>
          <p:cNvPicPr>
            <a:picLocks noChangeAspect="1" noChangeArrowheads="1"/>
          </p:cNvPicPr>
          <p:nvPr/>
        </p:nvPicPr>
        <p:blipFill>
          <a:blip r:embed="rId3" cstate="print"/>
          <a:srcRect/>
          <a:stretch>
            <a:fillRect/>
          </a:stretch>
        </p:blipFill>
        <p:spPr bwMode="auto">
          <a:xfrm>
            <a:off x="7524328" y="5301208"/>
            <a:ext cx="1532679" cy="1484784"/>
          </a:xfrm>
          <a:prstGeom prst="rect">
            <a:avLst/>
          </a:prstGeom>
          <a:noFill/>
        </p:spPr>
      </p:pic>
      <p:pic>
        <p:nvPicPr>
          <p:cNvPr id="10" name="図 175" descr="(大）気象庁ロゴマーク_透明.gif"/>
          <p:cNvPicPr>
            <a:picLocks noChangeAspect="1"/>
          </p:cNvPicPr>
          <p:nvPr/>
        </p:nvPicPr>
        <p:blipFill>
          <a:blip r:embed="rId4" cstate="print"/>
          <a:srcRect/>
          <a:stretch>
            <a:fillRect/>
          </a:stretch>
        </p:blipFill>
        <p:spPr bwMode="auto">
          <a:xfrm>
            <a:off x="107504" y="5544616"/>
            <a:ext cx="1201120" cy="11967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228600" y="1143000"/>
            <a:ext cx="8534400" cy="4114800"/>
          </a:xfrm>
          <a:prstGeom prst="roundRect">
            <a:avLst>
              <a:gd name="adj" fmla="val 8209"/>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a:solidFill>
                <a:srgbClr val="FFFFFF"/>
              </a:solidFill>
              <a:cs typeface="Arial" pitchFamily="34" charset="0"/>
            </a:endParaRPr>
          </a:p>
        </p:txBody>
      </p:sp>
      <p:sp>
        <p:nvSpPr>
          <p:cNvPr id="6" name="Rectangle 3"/>
          <p:cNvSpPr txBox="1">
            <a:spLocks noChangeArrowheads="1"/>
          </p:cNvSpPr>
          <p:nvPr/>
        </p:nvSpPr>
        <p:spPr>
          <a:xfrm>
            <a:off x="304800" y="609600"/>
            <a:ext cx="8509000" cy="4724400"/>
          </a:xfrm>
          <a:prstGeom prst="rect">
            <a:avLst/>
          </a:prstGeom>
        </p:spPr>
        <p:txBody>
          <a:bodyPr/>
          <a:lstStyle/>
          <a:p>
            <a:pPr marL="342900" indent="-342900" eaLnBrk="0" hangingPunct="0">
              <a:spcBef>
                <a:spcPct val="20000"/>
              </a:spcBef>
              <a:defRPr/>
            </a:pPr>
            <a:r>
              <a:rPr lang="en-US" altLang="ja-JP" sz="2800" kern="0" dirty="0">
                <a:latin typeface="+mn-lt"/>
                <a:cs typeface="+mn-cs"/>
              </a:rPr>
              <a:t>Main contents of the Disaster Countermeasure Basic Act</a:t>
            </a:r>
          </a:p>
          <a:p>
            <a:pPr marL="342900" indent="-342900" eaLnBrk="0" hangingPunct="0">
              <a:spcBef>
                <a:spcPct val="20000"/>
              </a:spcBef>
              <a:buFontTx/>
              <a:buChar char="•"/>
              <a:defRPr/>
            </a:pPr>
            <a:r>
              <a:rPr lang="en-US" altLang="ja-JP" sz="2800" kern="0" dirty="0">
                <a:latin typeface="+mn-lt"/>
                <a:cs typeface="+mn-cs"/>
              </a:rPr>
              <a:t>Definition of responsibilities for disaster management</a:t>
            </a:r>
          </a:p>
          <a:p>
            <a:pPr marL="342900" indent="-342900" eaLnBrk="0" hangingPunct="0">
              <a:spcBef>
                <a:spcPct val="20000"/>
              </a:spcBef>
              <a:buFontTx/>
              <a:buChar char="•"/>
              <a:defRPr/>
            </a:pPr>
            <a:r>
              <a:rPr lang="en-US" altLang="ja-JP" sz="2800" kern="0" dirty="0">
                <a:latin typeface="+mn-lt"/>
                <a:cs typeface="+mn-cs"/>
              </a:rPr>
              <a:t>Disaster management organizations</a:t>
            </a:r>
          </a:p>
          <a:p>
            <a:pPr marL="342900" indent="-342900" eaLnBrk="0" hangingPunct="0">
              <a:spcBef>
                <a:spcPct val="20000"/>
              </a:spcBef>
              <a:buFontTx/>
              <a:buChar char="•"/>
              <a:defRPr/>
            </a:pPr>
            <a:r>
              <a:rPr lang="en-US" altLang="ja-JP" sz="2800" kern="0" dirty="0">
                <a:latin typeface="+mn-lt"/>
                <a:cs typeface="+mn-cs"/>
              </a:rPr>
              <a:t>Disaster management planning system</a:t>
            </a:r>
          </a:p>
          <a:p>
            <a:pPr marL="342900" indent="-342900" eaLnBrk="0" hangingPunct="0">
              <a:spcBef>
                <a:spcPct val="20000"/>
              </a:spcBef>
              <a:buFontTx/>
              <a:buChar char="•"/>
              <a:defRPr/>
            </a:pPr>
            <a:r>
              <a:rPr lang="en-US" altLang="ja-JP" sz="2800" kern="0" dirty="0">
                <a:latin typeface="+mn-lt"/>
                <a:cs typeface="+mn-cs"/>
              </a:rPr>
              <a:t>Disaster prevention and preparedness</a:t>
            </a:r>
          </a:p>
          <a:p>
            <a:pPr marL="342900" indent="-342900" eaLnBrk="0" hangingPunct="0">
              <a:spcBef>
                <a:spcPct val="20000"/>
              </a:spcBef>
              <a:buFontTx/>
              <a:buChar char="•"/>
              <a:defRPr/>
            </a:pPr>
            <a:r>
              <a:rPr lang="en-US" altLang="ja-JP" sz="2800" kern="0" dirty="0">
                <a:latin typeface="+mn-lt"/>
                <a:cs typeface="+mn-cs"/>
              </a:rPr>
              <a:t>Disaster emergency response</a:t>
            </a:r>
          </a:p>
          <a:p>
            <a:pPr marL="342900" indent="-342900" eaLnBrk="0" hangingPunct="0">
              <a:spcBef>
                <a:spcPct val="20000"/>
              </a:spcBef>
              <a:buFontTx/>
              <a:buChar char="•"/>
              <a:defRPr/>
            </a:pPr>
            <a:r>
              <a:rPr lang="en-US" altLang="ja-JP" sz="2800" kern="0" dirty="0">
                <a:latin typeface="+mn-lt"/>
                <a:cs typeface="+mn-cs"/>
              </a:rPr>
              <a:t>Disaster recovery and rehabilitation </a:t>
            </a:r>
          </a:p>
          <a:p>
            <a:pPr marL="342900" indent="-342900" eaLnBrk="0" hangingPunct="0">
              <a:spcBef>
                <a:spcPct val="20000"/>
              </a:spcBef>
              <a:buFontTx/>
              <a:buChar char="•"/>
              <a:defRPr/>
            </a:pPr>
            <a:r>
              <a:rPr lang="en-US" altLang="ja-JP" sz="2800" kern="0" dirty="0">
                <a:latin typeface="+mn-lt"/>
                <a:cs typeface="+mn-cs"/>
              </a:rPr>
              <a:t>Financial measures </a:t>
            </a:r>
          </a:p>
          <a:p>
            <a:pPr marL="342900" indent="-342900" eaLnBrk="0" hangingPunct="0">
              <a:spcBef>
                <a:spcPct val="20000"/>
              </a:spcBef>
              <a:buFontTx/>
              <a:buChar char="•"/>
              <a:defRPr/>
            </a:pPr>
            <a:r>
              <a:rPr lang="en-US" altLang="ja-JP" sz="2800" kern="0" dirty="0">
                <a:latin typeface="+mn-lt"/>
                <a:cs typeface="+mn-cs"/>
              </a:rPr>
              <a:t>State of disaster emergency</a:t>
            </a:r>
          </a:p>
        </p:txBody>
      </p:sp>
      <p:sp>
        <p:nvSpPr>
          <p:cNvPr id="7" name="Rectangle 3"/>
          <p:cNvSpPr txBox="1">
            <a:spLocks noChangeArrowheads="1"/>
          </p:cNvSpPr>
          <p:nvPr/>
        </p:nvSpPr>
        <p:spPr>
          <a:xfrm>
            <a:off x="152400" y="5334000"/>
            <a:ext cx="8839200" cy="1371600"/>
          </a:xfrm>
          <a:prstGeom prst="rect">
            <a:avLst/>
          </a:prstGeom>
        </p:spPr>
        <p:txBody>
          <a:bodyPr/>
          <a:lstStyle/>
          <a:p>
            <a:pPr eaLnBrk="0" hangingPunct="0">
              <a:spcBef>
                <a:spcPct val="20000"/>
              </a:spcBef>
              <a:defRPr/>
            </a:pPr>
            <a:r>
              <a:rPr lang="en-US" altLang="ja-JP" sz="2800" kern="0" dirty="0">
                <a:latin typeface="+mn-lt"/>
                <a:cs typeface="+mn-cs"/>
              </a:rPr>
              <a:t>Based on this Act,  </a:t>
            </a:r>
            <a:r>
              <a:rPr lang="en-US" altLang="ja-JP" sz="2800" b="1" u="sng" kern="0" dirty="0">
                <a:latin typeface="+mn-lt"/>
                <a:cs typeface="+mn-cs"/>
              </a:rPr>
              <a:t>Basic Disaster Management Plan</a:t>
            </a:r>
            <a:r>
              <a:rPr lang="en-US" altLang="ja-JP" sz="2800" kern="0" dirty="0">
                <a:latin typeface="+mn-lt"/>
                <a:cs typeface="+mn-cs"/>
              </a:rPr>
              <a:t>           is prepared by the </a:t>
            </a:r>
            <a:r>
              <a:rPr lang="en-US" altLang="ja-JP" sz="2800" b="1" u="sng" kern="0" dirty="0">
                <a:latin typeface="+mn-lt"/>
                <a:cs typeface="+mn-cs"/>
              </a:rPr>
              <a:t>Central Disaster Management Council </a:t>
            </a:r>
            <a:r>
              <a:rPr lang="en-US" altLang="ja-JP" sz="2800" kern="0" dirty="0">
                <a:latin typeface="+mn-lt"/>
                <a:cs typeface="+mn-cs"/>
              </a:rPr>
              <a:t>as a basis for disaster reduction activities.</a:t>
            </a:r>
          </a:p>
        </p:txBody>
      </p:sp>
      <p:sp>
        <p:nvSpPr>
          <p:cNvPr id="9" name="Rectangle 70"/>
          <p:cNvSpPr>
            <a:spLocks noChangeArrowheads="1"/>
          </p:cNvSpPr>
          <p:nvPr/>
        </p:nvSpPr>
        <p:spPr bwMode="auto">
          <a:xfrm>
            <a:off x="0" y="-27384"/>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3200" b="1" dirty="0" smtClean="0"/>
              <a:t>Disaster Countermeasures Basic Act</a:t>
            </a:r>
            <a:endParaRPr lang="en-US" altLang="ja-JP" sz="32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73"/>
          <p:cNvCxnSpPr>
            <a:cxnSpLocks noChangeShapeType="1"/>
          </p:cNvCxnSpPr>
          <p:nvPr/>
        </p:nvCxnSpPr>
        <p:spPr bwMode="auto">
          <a:xfrm>
            <a:off x="7620000" y="1124744"/>
            <a:ext cx="0" cy="1466056"/>
          </a:xfrm>
          <a:prstGeom prst="line">
            <a:avLst/>
          </a:prstGeom>
          <a:noFill/>
          <a:ln w="57150" algn="ctr">
            <a:solidFill>
              <a:schemeClr val="tx1"/>
            </a:solidFill>
            <a:round/>
            <a:headEnd/>
            <a:tailEnd/>
          </a:ln>
        </p:spPr>
      </p:cxnSp>
      <p:cxnSp>
        <p:nvCxnSpPr>
          <p:cNvPr id="3" name="直線コネクタ 61"/>
          <p:cNvCxnSpPr>
            <a:cxnSpLocks noChangeShapeType="1"/>
          </p:cNvCxnSpPr>
          <p:nvPr/>
        </p:nvCxnSpPr>
        <p:spPr bwMode="auto">
          <a:xfrm>
            <a:off x="1219200" y="1124744"/>
            <a:ext cx="0" cy="1296144"/>
          </a:xfrm>
          <a:prstGeom prst="line">
            <a:avLst/>
          </a:prstGeom>
          <a:noFill/>
          <a:ln w="57150" algn="ctr">
            <a:solidFill>
              <a:schemeClr val="tx1"/>
            </a:solidFill>
            <a:round/>
            <a:headEnd/>
            <a:tailEnd/>
          </a:ln>
        </p:spPr>
      </p:cxnSp>
      <p:cxnSp>
        <p:nvCxnSpPr>
          <p:cNvPr id="4" name="直線コネクタ 62"/>
          <p:cNvCxnSpPr>
            <a:cxnSpLocks noChangeShapeType="1"/>
            <a:stCxn id="43" idx="2"/>
          </p:cNvCxnSpPr>
          <p:nvPr/>
        </p:nvCxnSpPr>
        <p:spPr bwMode="auto">
          <a:xfrm>
            <a:off x="4572000" y="1005880"/>
            <a:ext cx="0" cy="1415008"/>
          </a:xfrm>
          <a:prstGeom prst="line">
            <a:avLst/>
          </a:prstGeom>
          <a:noFill/>
          <a:ln w="57150" algn="ctr">
            <a:solidFill>
              <a:schemeClr val="tx1"/>
            </a:solidFill>
            <a:round/>
            <a:headEnd/>
            <a:tailEnd/>
          </a:ln>
        </p:spPr>
      </p:cxnSp>
      <p:sp>
        <p:nvSpPr>
          <p:cNvPr id="5" name="角丸四角形 59"/>
          <p:cNvSpPr>
            <a:spLocks noChangeArrowheads="1"/>
          </p:cNvSpPr>
          <p:nvPr/>
        </p:nvSpPr>
        <p:spPr bwMode="auto">
          <a:xfrm>
            <a:off x="228600" y="3048000"/>
            <a:ext cx="8763000" cy="3505200"/>
          </a:xfrm>
          <a:prstGeom prst="roundRect">
            <a:avLst>
              <a:gd name="adj" fmla="val 2431"/>
            </a:avLst>
          </a:prstGeom>
          <a:solidFill>
            <a:schemeClr val="accent6">
              <a:lumMod val="40000"/>
              <a:lumOff val="60000"/>
            </a:schemeClr>
          </a:solidFill>
          <a:ln w="28575" algn="ctr">
            <a:solidFill>
              <a:schemeClr val="accent6"/>
            </a:solidFill>
            <a:round/>
            <a:headEnd/>
            <a:tailEnd/>
          </a:ln>
        </p:spPr>
        <p:txBody>
          <a:bodyPr/>
          <a:lstStyle/>
          <a:p>
            <a:endParaRPr lang="ja-JP" altLang="en-US"/>
          </a:p>
        </p:txBody>
      </p:sp>
      <p:cxnSp>
        <p:nvCxnSpPr>
          <p:cNvPr id="6" name="直線コネクタ 31"/>
          <p:cNvCxnSpPr>
            <a:cxnSpLocks noChangeShapeType="1"/>
          </p:cNvCxnSpPr>
          <p:nvPr/>
        </p:nvCxnSpPr>
        <p:spPr bwMode="auto">
          <a:xfrm flipH="1">
            <a:off x="5257800" y="5689600"/>
            <a:ext cx="381000" cy="0"/>
          </a:xfrm>
          <a:prstGeom prst="line">
            <a:avLst/>
          </a:prstGeom>
          <a:noFill/>
          <a:ln w="38100" algn="ctr">
            <a:solidFill>
              <a:schemeClr val="tx1"/>
            </a:solidFill>
            <a:round/>
            <a:headEnd/>
            <a:tailEnd/>
          </a:ln>
        </p:spPr>
      </p:cxnSp>
      <p:cxnSp>
        <p:nvCxnSpPr>
          <p:cNvPr id="7" name="直線コネクタ 41"/>
          <p:cNvCxnSpPr>
            <a:cxnSpLocks noChangeShapeType="1"/>
          </p:cNvCxnSpPr>
          <p:nvPr/>
        </p:nvCxnSpPr>
        <p:spPr bwMode="auto">
          <a:xfrm flipH="1">
            <a:off x="5257800" y="5357813"/>
            <a:ext cx="381000" cy="0"/>
          </a:xfrm>
          <a:prstGeom prst="line">
            <a:avLst/>
          </a:prstGeom>
          <a:noFill/>
          <a:ln w="38100" algn="ctr">
            <a:solidFill>
              <a:schemeClr val="tx1"/>
            </a:solidFill>
            <a:round/>
            <a:headEnd/>
            <a:tailEnd/>
          </a:ln>
        </p:spPr>
      </p:cxnSp>
      <p:cxnSp>
        <p:nvCxnSpPr>
          <p:cNvPr id="8" name="直線コネクタ 47"/>
          <p:cNvCxnSpPr>
            <a:cxnSpLocks noChangeShapeType="1"/>
          </p:cNvCxnSpPr>
          <p:nvPr/>
        </p:nvCxnSpPr>
        <p:spPr bwMode="auto">
          <a:xfrm flipH="1">
            <a:off x="4572000" y="3276600"/>
            <a:ext cx="1371600" cy="0"/>
          </a:xfrm>
          <a:prstGeom prst="line">
            <a:avLst/>
          </a:prstGeom>
          <a:noFill/>
          <a:ln w="38100" algn="ctr">
            <a:solidFill>
              <a:schemeClr val="tx1"/>
            </a:solidFill>
            <a:round/>
            <a:headEnd/>
            <a:tailEnd/>
          </a:ln>
        </p:spPr>
      </p:cxnSp>
      <p:cxnSp>
        <p:nvCxnSpPr>
          <p:cNvPr id="9" name="直線コネクタ 44"/>
          <p:cNvCxnSpPr>
            <a:cxnSpLocks noChangeShapeType="1"/>
          </p:cNvCxnSpPr>
          <p:nvPr/>
        </p:nvCxnSpPr>
        <p:spPr bwMode="auto">
          <a:xfrm flipH="1">
            <a:off x="5638800" y="4038600"/>
            <a:ext cx="381000" cy="0"/>
          </a:xfrm>
          <a:prstGeom prst="line">
            <a:avLst/>
          </a:prstGeom>
          <a:noFill/>
          <a:ln w="38100" algn="ctr">
            <a:solidFill>
              <a:schemeClr val="tx1"/>
            </a:solidFill>
            <a:round/>
            <a:headEnd/>
            <a:tailEnd/>
          </a:ln>
        </p:spPr>
      </p:cxnSp>
      <p:cxnSp>
        <p:nvCxnSpPr>
          <p:cNvPr id="10" name="直線コネクタ 45"/>
          <p:cNvCxnSpPr>
            <a:cxnSpLocks noChangeShapeType="1"/>
          </p:cNvCxnSpPr>
          <p:nvPr/>
        </p:nvCxnSpPr>
        <p:spPr bwMode="auto">
          <a:xfrm flipH="1">
            <a:off x="5638800" y="4495800"/>
            <a:ext cx="381000" cy="0"/>
          </a:xfrm>
          <a:prstGeom prst="line">
            <a:avLst/>
          </a:prstGeom>
          <a:noFill/>
          <a:ln w="38100" algn="ctr">
            <a:solidFill>
              <a:schemeClr val="tx1"/>
            </a:solidFill>
            <a:round/>
            <a:headEnd/>
            <a:tailEnd/>
          </a:ln>
        </p:spPr>
      </p:cxnSp>
      <p:cxnSp>
        <p:nvCxnSpPr>
          <p:cNvPr id="11" name="直線コネクタ 46"/>
          <p:cNvCxnSpPr>
            <a:cxnSpLocks noChangeShapeType="1"/>
          </p:cNvCxnSpPr>
          <p:nvPr/>
        </p:nvCxnSpPr>
        <p:spPr bwMode="auto">
          <a:xfrm flipH="1">
            <a:off x="5638800" y="5029200"/>
            <a:ext cx="381000" cy="0"/>
          </a:xfrm>
          <a:prstGeom prst="line">
            <a:avLst/>
          </a:prstGeom>
          <a:noFill/>
          <a:ln w="38100" algn="ctr">
            <a:solidFill>
              <a:schemeClr val="tx1"/>
            </a:solidFill>
            <a:round/>
            <a:headEnd/>
            <a:tailEnd/>
          </a:ln>
        </p:spPr>
      </p:cxnSp>
      <p:cxnSp>
        <p:nvCxnSpPr>
          <p:cNvPr id="12" name="直線コネクタ 38"/>
          <p:cNvCxnSpPr>
            <a:cxnSpLocks noChangeShapeType="1"/>
          </p:cNvCxnSpPr>
          <p:nvPr/>
        </p:nvCxnSpPr>
        <p:spPr bwMode="auto">
          <a:xfrm flipH="1">
            <a:off x="5638800" y="5562600"/>
            <a:ext cx="381000" cy="0"/>
          </a:xfrm>
          <a:prstGeom prst="line">
            <a:avLst/>
          </a:prstGeom>
          <a:noFill/>
          <a:ln w="38100" algn="ctr">
            <a:solidFill>
              <a:schemeClr val="tx1"/>
            </a:solidFill>
            <a:round/>
            <a:headEnd/>
            <a:tailEnd/>
          </a:ln>
        </p:spPr>
      </p:cxnSp>
      <p:cxnSp>
        <p:nvCxnSpPr>
          <p:cNvPr id="13" name="直線コネクタ 39"/>
          <p:cNvCxnSpPr>
            <a:cxnSpLocks noChangeShapeType="1"/>
          </p:cNvCxnSpPr>
          <p:nvPr/>
        </p:nvCxnSpPr>
        <p:spPr bwMode="auto">
          <a:xfrm flipH="1">
            <a:off x="5638800" y="5967413"/>
            <a:ext cx="381000" cy="0"/>
          </a:xfrm>
          <a:prstGeom prst="line">
            <a:avLst/>
          </a:prstGeom>
          <a:noFill/>
          <a:ln w="38100" algn="ctr">
            <a:solidFill>
              <a:schemeClr val="tx1"/>
            </a:solidFill>
            <a:round/>
            <a:headEnd/>
            <a:tailEnd/>
          </a:ln>
        </p:spPr>
      </p:cxnSp>
      <p:cxnSp>
        <p:nvCxnSpPr>
          <p:cNvPr id="14" name="直線コネクタ 40"/>
          <p:cNvCxnSpPr>
            <a:cxnSpLocks noChangeShapeType="1"/>
          </p:cNvCxnSpPr>
          <p:nvPr/>
        </p:nvCxnSpPr>
        <p:spPr bwMode="auto">
          <a:xfrm flipH="1">
            <a:off x="5638800" y="6348413"/>
            <a:ext cx="381000" cy="0"/>
          </a:xfrm>
          <a:prstGeom prst="line">
            <a:avLst/>
          </a:prstGeom>
          <a:noFill/>
          <a:ln w="38100" algn="ctr">
            <a:solidFill>
              <a:schemeClr val="tx1"/>
            </a:solidFill>
            <a:round/>
            <a:headEnd/>
            <a:tailEnd/>
          </a:ln>
        </p:spPr>
      </p:cxnSp>
      <p:sp>
        <p:nvSpPr>
          <p:cNvPr id="15" name="テキスト ボックス 5"/>
          <p:cNvSpPr txBox="1">
            <a:spLocks noChangeArrowheads="1"/>
          </p:cNvSpPr>
          <p:nvPr/>
        </p:nvSpPr>
        <p:spPr bwMode="auto">
          <a:xfrm>
            <a:off x="533400" y="1386880"/>
            <a:ext cx="1295400" cy="381000"/>
          </a:xfrm>
          <a:prstGeom prst="rect">
            <a:avLst/>
          </a:prstGeom>
          <a:solidFill>
            <a:schemeClr val="bg1"/>
          </a:solidFill>
          <a:ln w="28575">
            <a:solidFill>
              <a:srgbClr val="FF0000"/>
            </a:solidFill>
            <a:miter lim="800000"/>
            <a:headEnd/>
            <a:tailEnd/>
          </a:ln>
        </p:spPr>
        <p:txBody>
          <a:bodyPr/>
          <a:lstStyle/>
          <a:p>
            <a:pPr algn="ctr"/>
            <a:r>
              <a:rPr kumimoji="1" lang="en-US" altLang="ja-JP"/>
              <a:t>Ministers</a:t>
            </a:r>
            <a:endParaRPr kumimoji="1" lang="ja-JP" altLang="en-US"/>
          </a:p>
        </p:txBody>
      </p:sp>
      <p:sp>
        <p:nvSpPr>
          <p:cNvPr id="16" name="テキスト ボックス 6"/>
          <p:cNvSpPr txBox="1">
            <a:spLocks noChangeArrowheads="1"/>
          </p:cNvSpPr>
          <p:nvPr/>
        </p:nvSpPr>
        <p:spPr bwMode="auto">
          <a:xfrm>
            <a:off x="3276600" y="1310680"/>
            <a:ext cx="2438400" cy="533400"/>
          </a:xfrm>
          <a:prstGeom prst="rect">
            <a:avLst/>
          </a:prstGeom>
          <a:solidFill>
            <a:schemeClr val="bg1"/>
          </a:solidFill>
          <a:ln w="28575">
            <a:solidFill>
              <a:srgbClr val="FF0000"/>
            </a:solidFill>
            <a:miter lim="800000"/>
            <a:headEnd/>
            <a:tailEnd/>
          </a:ln>
        </p:spPr>
        <p:txBody>
          <a:bodyPr anchor="ctr"/>
          <a:lstStyle/>
          <a:p>
            <a:pPr algn="ctr"/>
            <a:r>
              <a:rPr kumimoji="1" lang="en-US" altLang="ja-JP"/>
              <a:t>Chief Cabinet Secretary</a:t>
            </a:r>
            <a:endParaRPr kumimoji="1" lang="ja-JP" altLang="en-US"/>
          </a:p>
        </p:txBody>
      </p:sp>
      <p:sp>
        <p:nvSpPr>
          <p:cNvPr id="17" name="テキスト ボックス 7"/>
          <p:cNvSpPr txBox="1">
            <a:spLocks noChangeArrowheads="1"/>
          </p:cNvSpPr>
          <p:nvPr/>
        </p:nvSpPr>
        <p:spPr bwMode="auto">
          <a:xfrm>
            <a:off x="6248400" y="1310680"/>
            <a:ext cx="2667000" cy="533400"/>
          </a:xfrm>
          <a:prstGeom prst="rect">
            <a:avLst/>
          </a:prstGeom>
          <a:solidFill>
            <a:schemeClr val="bg1"/>
          </a:solidFill>
          <a:ln w="28575">
            <a:solidFill>
              <a:srgbClr val="FF0000"/>
            </a:solidFill>
            <a:miter lim="800000"/>
            <a:headEnd/>
            <a:tailEnd/>
          </a:ln>
        </p:spPr>
        <p:txBody>
          <a:bodyPr anchor="ctr"/>
          <a:lstStyle/>
          <a:p>
            <a:pPr algn="ctr"/>
            <a:r>
              <a:rPr kumimoji="1" lang="en-US" altLang="ja-JP"/>
              <a:t>Minister of State for Disaster Management</a:t>
            </a:r>
            <a:endParaRPr kumimoji="1" lang="ja-JP" altLang="en-US"/>
          </a:p>
        </p:txBody>
      </p:sp>
      <p:sp>
        <p:nvSpPr>
          <p:cNvPr id="18" name="テキスト ボックス 8"/>
          <p:cNvSpPr txBox="1">
            <a:spLocks noChangeArrowheads="1"/>
          </p:cNvSpPr>
          <p:nvPr/>
        </p:nvSpPr>
        <p:spPr bwMode="auto">
          <a:xfrm>
            <a:off x="228600" y="2137048"/>
            <a:ext cx="2286000" cy="533400"/>
          </a:xfrm>
          <a:prstGeom prst="rect">
            <a:avLst/>
          </a:prstGeom>
          <a:solidFill>
            <a:srgbClr val="FFC000"/>
          </a:solidFill>
          <a:ln w="9525">
            <a:solidFill>
              <a:schemeClr val="tx1"/>
            </a:solidFill>
            <a:miter lim="800000"/>
            <a:headEnd/>
            <a:tailEnd/>
          </a:ln>
        </p:spPr>
        <p:txBody>
          <a:bodyPr anchor="ctr"/>
          <a:lstStyle/>
          <a:p>
            <a:pPr algn="ctr"/>
            <a:r>
              <a:rPr kumimoji="1" lang="en-US" altLang="ja-JP" sz="1600"/>
              <a:t>Ministries related to disaster management</a:t>
            </a:r>
            <a:endParaRPr kumimoji="1" lang="ja-JP" altLang="en-US" sz="1600"/>
          </a:p>
        </p:txBody>
      </p:sp>
      <p:sp>
        <p:nvSpPr>
          <p:cNvPr id="19" name="テキスト ボックス 9"/>
          <p:cNvSpPr txBox="1">
            <a:spLocks noChangeArrowheads="1"/>
          </p:cNvSpPr>
          <p:nvPr/>
        </p:nvSpPr>
        <p:spPr bwMode="auto">
          <a:xfrm>
            <a:off x="369888" y="3124200"/>
            <a:ext cx="5040312" cy="252413"/>
          </a:xfrm>
          <a:prstGeom prst="rect">
            <a:avLst/>
          </a:prstGeom>
          <a:solidFill>
            <a:srgbClr val="F0F8A6"/>
          </a:solidFill>
          <a:ln w="9525">
            <a:solidFill>
              <a:schemeClr val="tx1"/>
            </a:solidFill>
            <a:miter lim="800000"/>
            <a:headEnd/>
            <a:tailEnd/>
          </a:ln>
        </p:spPr>
        <p:txBody>
          <a:bodyPr lIns="36000" tIns="36000" rIns="36000" bIns="36000" anchor="ctr"/>
          <a:lstStyle/>
          <a:p>
            <a:r>
              <a:rPr kumimoji="1" lang="en-US" altLang="ja-JP" sz="1400"/>
              <a:t>Ministry of Internal Affairs and Communications</a:t>
            </a:r>
            <a:endParaRPr kumimoji="1" lang="ja-JP" altLang="en-US" sz="1400"/>
          </a:p>
        </p:txBody>
      </p:sp>
      <p:sp>
        <p:nvSpPr>
          <p:cNvPr id="20" name="テキスト ボックス 10"/>
          <p:cNvSpPr txBox="1">
            <a:spLocks noChangeArrowheads="1"/>
          </p:cNvSpPr>
          <p:nvPr/>
        </p:nvSpPr>
        <p:spPr bwMode="auto">
          <a:xfrm>
            <a:off x="369888" y="3429000"/>
            <a:ext cx="5040312" cy="252413"/>
          </a:xfrm>
          <a:prstGeom prst="rect">
            <a:avLst/>
          </a:prstGeom>
          <a:solidFill>
            <a:srgbClr val="F0F8A6"/>
          </a:solidFill>
          <a:ln w="9525">
            <a:solidFill>
              <a:schemeClr val="tx1"/>
            </a:solidFill>
            <a:miter lim="800000"/>
            <a:headEnd/>
            <a:tailEnd/>
          </a:ln>
        </p:spPr>
        <p:txBody>
          <a:bodyPr lIns="36000" tIns="36000" rIns="36000" bIns="36000" anchor="ctr"/>
          <a:lstStyle/>
          <a:p>
            <a:r>
              <a:rPr kumimoji="1" lang="en-US" altLang="ja-JP" sz="1400"/>
              <a:t>Ministry of Justice</a:t>
            </a:r>
            <a:endParaRPr kumimoji="1" lang="ja-JP" altLang="en-US" sz="1400"/>
          </a:p>
        </p:txBody>
      </p:sp>
      <p:sp>
        <p:nvSpPr>
          <p:cNvPr id="21" name="テキスト ボックス 11"/>
          <p:cNvSpPr txBox="1">
            <a:spLocks noChangeArrowheads="1"/>
          </p:cNvSpPr>
          <p:nvPr/>
        </p:nvSpPr>
        <p:spPr bwMode="auto">
          <a:xfrm>
            <a:off x="369888" y="3733800"/>
            <a:ext cx="5040312" cy="252413"/>
          </a:xfrm>
          <a:prstGeom prst="rect">
            <a:avLst/>
          </a:prstGeom>
          <a:solidFill>
            <a:srgbClr val="F0F8A6"/>
          </a:solidFill>
          <a:ln w="9525">
            <a:solidFill>
              <a:schemeClr val="tx1"/>
            </a:solidFill>
            <a:miter lim="800000"/>
            <a:headEnd/>
            <a:tailEnd/>
          </a:ln>
        </p:spPr>
        <p:txBody>
          <a:bodyPr lIns="36000" tIns="36000" rIns="36000" bIns="36000" anchor="ctr"/>
          <a:lstStyle/>
          <a:p>
            <a:r>
              <a:rPr kumimoji="1" lang="en-US" altLang="ja-JP" sz="1400"/>
              <a:t>Ministry of Foreign Affairs</a:t>
            </a:r>
            <a:endParaRPr kumimoji="1" lang="ja-JP" altLang="en-US" sz="1400"/>
          </a:p>
        </p:txBody>
      </p:sp>
      <p:sp>
        <p:nvSpPr>
          <p:cNvPr id="22" name="テキスト ボックス 12"/>
          <p:cNvSpPr txBox="1">
            <a:spLocks noChangeArrowheads="1"/>
          </p:cNvSpPr>
          <p:nvPr/>
        </p:nvSpPr>
        <p:spPr bwMode="auto">
          <a:xfrm>
            <a:off x="369888" y="4038600"/>
            <a:ext cx="5040312" cy="252413"/>
          </a:xfrm>
          <a:prstGeom prst="rect">
            <a:avLst/>
          </a:prstGeom>
          <a:solidFill>
            <a:srgbClr val="F0F8A6"/>
          </a:solidFill>
          <a:ln w="9525">
            <a:solidFill>
              <a:schemeClr val="tx1"/>
            </a:solidFill>
            <a:miter lim="800000"/>
            <a:headEnd/>
            <a:tailEnd/>
          </a:ln>
        </p:spPr>
        <p:txBody>
          <a:bodyPr lIns="36000" tIns="36000" rIns="36000" bIns="36000" anchor="ctr"/>
          <a:lstStyle/>
          <a:p>
            <a:r>
              <a:rPr kumimoji="1" lang="en-US" altLang="ja-JP" sz="1400"/>
              <a:t>Ministry of Finance </a:t>
            </a:r>
            <a:endParaRPr kumimoji="1" lang="ja-JP" altLang="en-US" sz="1400"/>
          </a:p>
        </p:txBody>
      </p:sp>
      <p:sp>
        <p:nvSpPr>
          <p:cNvPr id="23" name="テキスト ボックス 13"/>
          <p:cNvSpPr txBox="1">
            <a:spLocks noChangeArrowheads="1"/>
          </p:cNvSpPr>
          <p:nvPr/>
        </p:nvSpPr>
        <p:spPr bwMode="auto">
          <a:xfrm>
            <a:off x="369888" y="4343400"/>
            <a:ext cx="5040312" cy="252413"/>
          </a:xfrm>
          <a:prstGeom prst="rect">
            <a:avLst/>
          </a:prstGeom>
          <a:solidFill>
            <a:srgbClr val="F0F8A6"/>
          </a:solidFill>
          <a:ln w="9525">
            <a:solidFill>
              <a:schemeClr val="tx1"/>
            </a:solidFill>
            <a:miter lim="800000"/>
            <a:headEnd/>
            <a:tailEnd/>
          </a:ln>
        </p:spPr>
        <p:txBody>
          <a:bodyPr lIns="36000" tIns="36000" rIns="36000" bIns="36000" anchor="ctr"/>
          <a:lstStyle/>
          <a:p>
            <a:r>
              <a:rPr kumimoji="1" lang="en-US" altLang="ja-JP" sz="1400"/>
              <a:t>Ministry of Education, Culture, Sports, Science and Technology</a:t>
            </a:r>
            <a:endParaRPr kumimoji="1" lang="ja-JP" altLang="en-US" sz="1400"/>
          </a:p>
        </p:txBody>
      </p:sp>
      <p:sp>
        <p:nvSpPr>
          <p:cNvPr id="24" name="テキスト ボックス 14"/>
          <p:cNvSpPr txBox="1">
            <a:spLocks noChangeArrowheads="1"/>
          </p:cNvSpPr>
          <p:nvPr/>
        </p:nvSpPr>
        <p:spPr bwMode="auto">
          <a:xfrm>
            <a:off x="369888" y="4648200"/>
            <a:ext cx="5040312" cy="252413"/>
          </a:xfrm>
          <a:prstGeom prst="rect">
            <a:avLst/>
          </a:prstGeom>
          <a:solidFill>
            <a:srgbClr val="F0F8A6"/>
          </a:solidFill>
          <a:ln w="9525">
            <a:solidFill>
              <a:schemeClr val="tx1"/>
            </a:solidFill>
            <a:miter lim="800000"/>
            <a:headEnd/>
            <a:tailEnd/>
          </a:ln>
        </p:spPr>
        <p:txBody>
          <a:bodyPr lIns="36000" tIns="36000" rIns="36000" bIns="36000" anchor="ctr"/>
          <a:lstStyle/>
          <a:p>
            <a:r>
              <a:rPr kumimoji="1" lang="en-US" altLang="ja-JP" sz="1400"/>
              <a:t>Ministry of Health, Labour and Welfare</a:t>
            </a:r>
            <a:endParaRPr kumimoji="1" lang="ja-JP" altLang="en-US" sz="1400"/>
          </a:p>
        </p:txBody>
      </p:sp>
      <p:sp>
        <p:nvSpPr>
          <p:cNvPr id="25" name="テキスト ボックス 15"/>
          <p:cNvSpPr txBox="1">
            <a:spLocks noChangeArrowheads="1"/>
          </p:cNvSpPr>
          <p:nvPr/>
        </p:nvSpPr>
        <p:spPr bwMode="auto">
          <a:xfrm>
            <a:off x="369888" y="4953000"/>
            <a:ext cx="5040312" cy="252413"/>
          </a:xfrm>
          <a:prstGeom prst="rect">
            <a:avLst/>
          </a:prstGeom>
          <a:solidFill>
            <a:srgbClr val="F0F8A6"/>
          </a:solidFill>
          <a:ln w="9525">
            <a:solidFill>
              <a:schemeClr val="tx1"/>
            </a:solidFill>
            <a:miter lim="800000"/>
            <a:headEnd/>
            <a:tailEnd/>
          </a:ln>
        </p:spPr>
        <p:txBody>
          <a:bodyPr lIns="36000" tIns="36000" rIns="36000" bIns="36000" anchor="ctr"/>
          <a:lstStyle/>
          <a:p>
            <a:r>
              <a:rPr kumimoji="1" lang="en-US" altLang="ja-JP" sz="1400"/>
              <a:t>Ministry of Agriculture, Forestry and Fisheries</a:t>
            </a:r>
            <a:endParaRPr kumimoji="1" lang="ja-JP" altLang="en-US" sz="1400"/>
          </a:p>
        </p:txBody>
      </p:sp>
      <p:sp>
        <p:nvSpPr>
          <p:cNvPr id="26" name="テキスト ボックス 16"/>
          <p:cNvSpPr txBox="1">
            <a:spLocks noChangeArrowheads="1"/>
          </p:cNvSpPr>
          <p:nvPr/>
        </p:nvSpPr>
        <p:spPr bwMode="auto">
          <a:xfrm>
            <a:off x="369888" y="5257800"/>
            <a:ext cx="5040312" cy="252413"/>
          </a:xfrm>
          <a:prstGeom prst="rect">
            <a:avLst/>
          </a:prstGeom>
          <a:solidFill>
            <a:srgbClr val="F0F8A6"/>
          </a:solidFill>
          <a:ln w="9525">
            <a:solidFill>
              <a:schemeClr val="tx1"/>
            </a:solidFill>
            <a:miter lim="800000"/>
            <a:headEnd/>
            <a:tailEnd/>
          </a:ln>
        </p:spPr>
        <p:txBody>
          <a:bodyPr lIns="36000" tIns="36000" rIns="36000" bIns="36000" anchor="ctr"/>
          <a:lstStyle/>
          <a:p>
            <a:r>
              <a:rPr kumimoji="1" lang="en-US" altLang="ja-JP" sz="1400"/>
              <a:t>Ministry of Economy, Trade and Industry</a:t>
            </a:r>
            <a:endParaRPr kumimoji="1" lang="ja-JP" altLang="en-US" sz="1400"/>
          </a:p>
        </p:txBody>
      </p:sp>
      <p:sp>
        <p:nvSpPr>
          <p:cNvPr id="27" name="テキスト ボックス 17"/>
          <p:cNvSpPr txBox="1">
            <a:spLocks noChangeArrowheads="1"/>
          </p:cNvSpPr>
          <p:nvPr/>
        </p:nvSpPr>
        <p:spPr bwMode="auto">
          <a:xfrm>
            <a:off x="369888" y="5562600"/>
            <a:ext cx="5040312" cy="252413"/>
          </a:xfrm>
          <a:prstGeom prst="rect">
            <a:avLst/>
          </a:prstGeom>
          <a:solidFill>
            <a:srgbClr val="F0F8A6"/>
          </a:solidFill>
          <a:ln w="9525">
            <a:solidFill>
              <a:schemeClr val="tx1"/>
            </a:solidFill>
            <a:miter lim="800000"/>
            <a:headEnd/>
            <a:tailEnd/>
          </a:ln>
        </p:spPr>
        <p:txBody>
          <a:bodyPr lIns="36000" tIns="36000" rIns="36000" bIns="36000" anchor="ctr"/>
          <a:lstStyle/>
          <a:p>
            <a:r>
              <a:rPr kumimoji="1" lang="en-US" altLang="ja-JP" sz="1400"/>
              <a:t>Ministry of Land, Infrastructure, Transport and Tourism</a:t>
            </a:r>
            <a:endParaRPr kumimoji="1" lang="ja-JP" altLang="en-US" sz="1400"/>
          </a:p>
        </p:txBody>
      </p:sp>
      <p:sp>
        <p:nvSpPr>
          <p:cNvPr id="28" name="テキスト ボックス 18"/>
          <p:cNvSpPr txBox="1">
            <a:spLocks noChangeArrowheads="1"/>
          </p:cNvSpPr>
          <p:nvPr/>
        </p:nvSpPr>
        <p:spPr bwMode="auto">
          <a:xfrm>
            <a:off x="369888" y="5867400"/>
            <a:ext cx="5040312" cy="252413"/>
          </a:xfrm>
          <a:prstGeom prst="rect">
            <a:avLst/>
          </a:prstGeom>
          <a:solidFill>
            <a:srgbClr val="F0F8A6"/>
          </a:solidFill>
          <a:ln w="9525">
            <a:solidFill>
              <a:schemeClr val="tx1"/>
            </a:solidFill>
            <a:miter lim="800000"/>
            <a:headEnd/>
            <a:tailEnd/>
          </a:ln>
        </p:spPr>
        <p:txBody>
          <a:bodyPr lIns="36000" tIns="36000" rIns="36000" bIns="36000" anchor="ctr"/>
          <a:lstStyle/>
          <a:p>
            <a:r>
              <a:rPr kumimoji="1" lang="en-US" altLang="ja-JP" sz="1400"/>
              <a:t>Ministry of the Environment</a:t>
            </a:r>
            <a:endParaRPr kumimoji="1" lang="ja-JP" altLang="en-US" sz="1400"/>
          </a:p>
        </p:txBody>
      </p:sp>
      <p:sp>
        <p:nvSpPr>
          <p:cNvPr id="29" name="テキスト ボックス 19"/>
          <p:cNvSpPr txBox="1">
            <a:spLocks noChangeArrowheads="1"/>
          </p:cNvSpPr>
          <p:nvPr/>
        </p:nvSpPr>
        <p:spPr bwMode="auto">
          <a:xfrm>
            <a:off x="369888" y="6172200"/>
            <a:ext cx="5040312" cy="252413"/>
          </a:xfrm>
          <a:prstGeom prst="rect">
            <a:avLst/>
          </a:prstGeom>
          <a:solidFill>
            <a:srgbClr val="F0F8A6"/>
          </a:solidFill>
          <a:ln w="9525">
            <a:solidFill>
              <a:schemeClr val="tx1"/>
            </a:solidFill>
            <a:miter lim="800000"/>
            <a:headEnd/>
            <a:tailEnd/>
          </a:ln>
        </p:spPr>
        <p:txBody>
          <a:bodyPr lIns="36000" tIns="36000" rIns="36000" bIns="36000" anchor="ctr"/>
          <a:lstStyle/>
          <a:p>
            <a:r>
              <a:rPr kumimoji="1" lang="en-US" altLang="ja-JP" sz="1400"/>
              <a:t>Ministry of Defense</a:t>
            </a:r>
            <a:endParaRPr kumimoji="1" lang="ja-JP" altLang="en-US" sz="1400"/>
          </a:p>
        </p:txBody>
      </p:sp>
      <p:sp>
        <p:nvSpPr>
          <p:cNvPr id="30" name="テキスト ボックス 20"/>
          <p:cNvSpPr txBox="1">
            <a:spLocks noChangeArrowheads="1"/>
          </p:cNvSpPr>
          <p:nvPr/>
        </p:nvSpPr>
        <p:spPr bwMode="auto">
          <a:xfrm>
            <a:off x="5943600" y="3124200"/>
            <a:ext cx="2987675" cy="468313"/>
          </a:xfrm>
          <a:prstGeom prst="rect">
            <a:avLst/>
          </a:prstGeom>
          <a:solidFill>
            <a:srgbClr val="F0F8A6"/>
          </a:solidFill>
          <a:ln w="9525">
            <a:solidFill>
              <a:schemeClr val="tx1"/>
            </a:solidFill>
            <a:miter lim="800000"/>
            <a:headEnd/>
            <a:tailEnd/>
          </a:ln>
        </p:spPr>
        <p:txBody>
          <a:bodyPr lIns="36000" tIns="36000" rIns="36000" bIns="36000" anchor="ctr"/>
          <a:lstStyle/>
          <a:p>
            <a:r>
              <a:rPr kumimoji="1" lang="en-US" altLang="ja-JP" sz="1400"/>
              <a:t>Fire and Disaster Management Agency</a:t>
            </a:r>
            <a:endParaRPr kumimoji="1" lang="ja-JP" altLang="en-US" sz="1400"/>
          </a:p>
        </p:txBody>
      </p:sp>
      <p:sp>
        <p:nvSpPr>
          <p:cNvPr id="31" name="テキスト ボックス 21"/>
          <p:cNvSpPr txBox="1">
            <a:spLocks noChangeArrowheads="1"/>
          </p:cNvSpPr>
          <p:nvPr/>
        </p:nvSpPr>
        <p:spPr bwMode="auto">
          <a:xfrm>
            <a:off x="5943600" y="4876800"/>
            <a:ext cx="2987675" cy="250825"/>
          </a:xfrm>
          <a:prstGeom prst="rect">
            <a:avLst/>
          </a:prstGeom>
          <a:solidFill>
            <a:srgbClr val="F0F8A6"/>
          </a:solidFill>
          <a:ln w="9525">
            <a:solidFill>
              <a:schemeClr val="tx1"/>
            </a:solidFill>
            <a:miter lim="800000"/>
            <a:headEnd/>
            <a:tailEnd/>
          </a:ln>
        </p:spPr>
        <p:txBody>
          <a:bodyPr lIns="36000" tIns="36000" rIns="36000" bIns="36000" anchor="ctr"/>
          <a:lstStyle/>
          <a:p>
            <a:r>
              <a:rPr kumimoji="1" lang="en-US" altLang="ja-JP" sz="1400"/>
              <a:t>Nuclear and Industrial Safety Agency</a:t>
            </a:r>
            <a:endParaRPr kumimoji="1" lang="ja-JP" altLang="en-US" sz="1400"/>
          </a:p>
        </p:txBody>
      </p:sp>
      <p:sp>
        <p:nvSpPr>
          <p:cNvPr id="32" name="テキスト ボックス 22"/>
          <p:cNvSpPr txBox="1">
            <a:spLocks noChangeArrowheads="1"/>
          </p:cNvSpPr>
          <p:nvPr/>
        </p:nvSpPr>
        <p:spPr bwMode="auto">
          <a:xfrm>
            <a:off x="5943600" y="4343400"/>
            <a:ext cx="2987675" cy="468313"/>
          </a:xfrm>
          <a:prstGeom prst="rect">
            <a:avLst/>
          </a:prstGeom>
          <a:solidFill>
            <a:srgbClr val="F0F8A6"/>
          </a:solidFill>
          <a:ln w="9525">
            <a:solidFill>
              <a:schemeClr val="tx1"/>
            </a:solidFill>
            <a:miter lim="800000"/>
            <a:headEnd/>
            <a:tailEnd/>
          </a:ln>
        </p:spPr>
        <p:txBody>
          <a:bodyPr lIns="36000" tIns="36000" rIns="36000" bIns="36000" anchor="ctr"/>
          <a:lstStyle/>
          <a:p>
            <a:r>
              <a:rPr kumimoji="1" lang="en-US" altLang="ja-JP" sz="1400"/>
              <a:t>Agency for Natural Resources and Energy</a:t>
            </a:r>
            <a:endParaRPr kumimoji="1" lang="ja-JP" altLang="en-US" sz="1400"/>
          </a:p>
        </p:txBody>
      </p:sp>
      <p:sp>
        <p:nvSpPr>
          <p:cNvPr id="33" name="テキスト ボックス 23"/>
          <p:cNvSpPr txBox="1">
            <a:spLocks noChangeArrowheads="1"/>
          </p:cNvSpPr>
          <p:nvPr/>
        </p:nvSpPr>
        <p:spPr bwMode="auto">
          <a:xfrm>
            <a:off x="5943600" y="3810000"/>
            <a:ext cx="2987675" cy="468313"/>
          </a:xfrm>
          <a:prstGeom prst="rect">
            <a:avLst/>
          </a:prstGeom>
          <a:solidFill>
            <a:srgbClr val="F0F8A6"/>
          </a:solidFill>
          <a:ln w="9525">
            <a:solidFill>
              <a:schemeClr val="tx1"/>
            </a:solidFill>
            <a:miter lim="800000"/>
            <a:headEnd/>
            <a:tailEnd/>
          </a:ln>
        </p:spPr>
        <p:txBody>
          <a:bodyPr lIns="36000" tIns="36000" rIns="36000" bIns="36000" anchor="ctr"/>
          <a:lstStyle/>
          <a:p>
            <a:r>
              <a:rPr kumimoji="1" lang="en-US" altLang="ja-JP" sz="1400"/>
              <a:t>The Small and Medium Enterprise Agency</a:t>
            </a:r>
            <a:endParaRPr kumimoji="1" lang="ja-JP" altLang="en-US" sz="1400"/>
          </a:p>
        </p:txBody>
      </p:sp>
      <p:sp>
        <p:nvSpPr>
          <p:cNvPr id="34" name="テキスト ボックス 25"/>
          <p:cNvSpPr txBox="1">
            <a:spLocks noChangeArrowheads="1"/>
          </p:cNvSpPr>
          <p:nvPr/>
        </p:nvSpPr>
        <p:spPr bwMode="auto">
          <a:xfrm>
            <a:off x="5943600" y="5434013"/>
            <a:ext cx="2987675" cy="250825"/>
          </a:xfrm>
          <a:prstGeom prst="rect">
            <a:avLst/>
          </a:prstGeom>
          <a:solidFill>
            <a:srgbClr val="F0F8A6"/>
          </a:solidFill>
          <a:ln w="9525">
            <a:solidFill>
              <a:schemeClr val="tx1"/>
            </a:solidFill>
            <a:miter lim="800000"/>
            <a:headEnd/>
            <a:tailEnd/>
          </a:ln>
        </p:spPr>
        <p:txBody>
          <a:bodyPr lIns="36000" tIns="36000" rIns="36000" bIns="36000" anchor="ctr"/>
          <a:lstStyle/>
          <a:p>
            <a:r>
              <a:rPr kumimoji="1" lang="en-US" altLang="ja-JP" sz="1400"/>
              <a:t>Geospatial Information Authority</a:t>
            </a:r>
            <a:endParaRPr kumimoji="1" lang="ja-JP" altLang="en-US" sz="1400"/>
          </a:p>
        </p:txBody>
      </p:sp>
      <p:sp>
        <p:nvSpPr>
          <p:cNvPr id="35" name="テキスト ボックス 26"/>
          <p:cNvSpPr txBox="1">
            <a:spLocks noChangeArrowheads="1"/>
          </p:cNvSpPr>
          <p:nvPr/>
        </p:nvSpPr>
        <p:spPr bwMode="auto">
          <a:xfrm>
            <a:off x="5943600" y="5815013"/>
            <a:ext cx="2987675" cy="250825"/>
          </a:xfrm>
          <a:prstGeom prst="rect">
            <a:avLst/>
          </a:prstGeom>
          <a:solidFill>
            <a:srgbClr val="FF0000"/>
          </a:solidFill>
          <a:ln w="9525">
            <a:solidFill>
              <a:schemeClr val="tx1"/>
            </a:solidFill>
            <a:miter lim="800000"/>
            <a:headEnd/>
            <a:tailEnd/>
          </a:ln>
        </p:spPr>
        <p:txBody>
          <a:bodyPr lIns="36000" tIns="36000" rIns="36000" bIns="36000" anchor="ctr"/>
          <a:lstStyle/>
          <a:p>
            <a:r>
              <a:rPr kumimoji="1" lang="en-US" altLang="ja-JP" sz="1400" b="1">
                <a:solidFill>
                  <a:schemeClr val="bg1"/>
                </a:solidFill>
              </a:rPr>
              <a:t>Japan Meteorological Agency</a:t>
            </a:r>
            <a:endParaRPr kumimoji="1" lang="ja-JP" altLang="en-US" sz="1400" b="1">
              <a:solidFill>
                <a:schemeClr val="bg1"/>
              </a:solidFill>
            </a:endParaRPr>
          </a:p>
        </p:txBody>
      </p:sp>
      <p:sp>
        <p:nvSpPr>
          <p:cNvPr id="36" name="テキスト ボックス 27"/>
          <p:cNvSpPr txBox="1">
            <a:spLocks noChangeArrowheads="1"/>
          </p:cNvSpPr>
          <p:nvPr/>
        </p:nvSpPr>
        <p:spPr bwMode="auto">
          <a:xfrm>
            <a:off x="5943600" y="6196013"/>
            <a:ext cx="2987675" cy="250825"/>
          </a:xfrm>
          <a:prstGeom prst="rect">
            <a:avLst/>
          </a:prstGeom>
          <a:solidFill>
            <a:srgbClr val="F0F8A6"/>
          </a:solidFill>
          <a:ln w="9525">
            <a:solidFill>
              <a:schemeClr val="tx1"/>
            </a:solidFill>
            <a:miter lim="800000"/>
            <a:headEnd/>
            <a:tailEnd/>
          </a:ln>
        </p:spPr>
        <p:txBody>
          <a:bodyPr lIns="36000" tIns="36000" rIns="36000" bIns="36000" anchor="ctr"/>
          <a:lstStyle/>
          <a:p>
            <a:r>
              <a:rPr kumimoji="1" lang="en-US" altLang="ja-JP" sz="1400"/>
              <a:t>Japan Coast Guard</a:t>
            </a:r>
            <a:endParaRPr kumimoji="1" lang="ja-JP" altLang="en-US" sz="1400"/>
          </a:p>
        </p:txBody>
      </p:sp>
      <p:cxnSp>
        <p:nvCxnSpPr>
          <p:cNvPr id="37" name="直線コネクタ 33"/>
          <p:cNvCxnSpPr>
            <a:cxnSpLocks noChangeShapeType="1"/>
          </p:cNvCxnSpPr>
          <p:nvPr/>
        </p:nvCxnSpPr>
        <p:spPr bwMode="auto">
          <a:xfrm>
            <a:off x="5638800" y="5562600"/>
            <a:ext cx="0" cy="792163"/>
          </a:xfrm>
          <a:prstGeom prst="line">
            <a:avLst/>
          </a:prstGeom>
          <a:noFill/>
          <a:ln w="38100" algn="ctr">
            <a:solidFill>
              <a:schemeClr val="tx1"/>
            </a:solidFill>
            <a:round/>
            <a:headEnd/>
            <a:tailEnd/>
          </a:ln>
        </p:spPr>
      </p:cxnSp>
      <p:cxnSp>
        <p:nvCxnSpPr>
          <p:cNvPr id="38" name="直線コネクタ 42"/>
          <p:cNvCxnSpPr>
            <a:cxnSpLocks noChangeShapeType="1"/>
          </p:cNvCxnSpPr>
          <p:nvPr/>
        </p:nvCxnSpPr>
        <p:spPr bwMode="auto">
          <a:xfrm>
            <a:off x="5638800" y="4038600"/>
            <a:ext cx="0" cy="1295400"/>
          </a:xfrm>
          <a:prstGeom prst="line">
            <a:avLst/>
          </a:prstGeom>
          <a:noFill/>
          <a:ln w="38100" algn="ctr">
            <a:solidFill>
              <a:schemeClr val="tx1"/>
            </a:solidFill>
            <a:round/>
            <a:headEnd/>
            <a:tailEnd/>
          </a:ln>
        </p:spPr>
      </p:cxnSp>
      <p:sp>
        <p:nvSpPr>
          <p:cNvPr id="39" name="テキスト ボックス 54"/>
          <p:cNvSpPr txBox="1">
            <a:spLocks noChangeArrowheads="1"/>
          </p:cNvSpPr>
          <p:nvPr/>
        </p:nvSpPr>
        <p:spPr bwMode="auto">
          <a:xfrm>
            <a:off x="6400800" y="2137048"/>
            <a:ext cx="2500313" cy="533400"/>
          </a:xfrm>
          <a:prstGeom prst="rect">
            <a:avLst/>
          </a:prstGeom>
          <a:solidFill>
            <a:srgbClr val="FFC000"/>
          </a:solidFill>
          <a:ln w="28575">
            <a:solidFill>
              <a:srgbClr val="FF0000"/>
            </a:solidFill>
            <a:miter lim="800000"/>
            <a:headEnd/>
            <a:tailEnd/>
          </a:ln>
        </p:spPr>
        <p:txBody>
          <a:bodyPr anchor="ctr"/>
          <a:lstStyle/>
          <a:p>
            <a:pPr algn="ctr"/>
            <a:r>
              <a:rPr kumimoji="1" lang="en-US" altLang="ja-JP" sz="1600"/>
              <a:t>Disaster Management,</a:t>
            </a:r>
          </a:p>
          <a:p>
            <a:pPr algn="ctr"/>
            <a:r>
              <a:rPr kumimoji="1" lang="en-US" altLang="ja-JP" sz="1600"/>
              <a:t>Cabinet Office </a:t>
            </a:r>
            <a:endParaRPr kumimoji="1" lang="ja-JP" altLang="en-US" sz="1600"/>
          </a:p>
        </p:txBody>
      </p:sp>
      <p:sp>
        <p:nvSpPr>
          <p:cNvPr id="40" name="テキスト ボックス 55"/>
          <p:cNvSpPr txBox="1">
            <a:spLocks noChangeArrowheads="1"/>
          </p:cNvSpPr>
          <p:nvPr/>
        </p:nvSpPr>
        <p:spPr bwMode="auto">
          <a:xfrm>
            <a:off x="2963863" y="2137048"/>
            <a:ext cx="3216275" cy="533400"/>
          </a:xfrm>
          <a:prstGeom prst="rect">
            <a:avLst/>
          </a:prstGeom>
          <a:solidFill>
            <a:srgbClr val="FFC000"/>
          </a:solidFill>
          <a:ln w="28575">
            <a:solidFill>
              <a:srgbClr val="FF0000"/>
            </a:solidFill>
            <a:miter lim="800000"/>
            <a:headEnd/>
            <a:tailEnd/>
          </a:ln>
        </p:spPr>
        <p:txBody>
          <a:bodyPr anchor="ctr"/>
          <a:lstStyle/>
          <a:p>
            <a:pPr algn="ctr"/>
            <a:r>
              <a:rPr kumimoji="1" lang="en-US" altLang="ja-JP" sz="1600"/>
              <a:t>Cabinet Secretariat in charge of security and risk management</a:t>
            </a:r>
            <a:endParaRPr kumimoji="1" lang="ja-JP" altLang="en-US" sz="1600"/>
          </a:p>
        </p:txBody>
      </p:sp>
      <p:cxnSp>
        <p:nvCxnSpPr>
          <p:cNvPr id="41" name="直線コネクタ 65"/>
          <p:cNvCxnSpPr>
            <a:cxnSpLocks noChangeShapeType="1"/>
          </p:cNvCxnSpPr>
          <p:nvPr/>
        </p:nvCxnSpPr>
        <p:spPr bwMode="auto">
          <a:xfrm flipH="1">
            <a:off x="1219200" y="1158280"/>
            <a:ext cx="6400800" cy="0"/>
          </a:xfrm>
          <a:prstGeom prst="line">
            <a:avLst/>
          </a:prstGeom>
          <a:noFill/>
          <a:ln w="57150" algn="ctr">
            <a:solidFill>
              <a:schemeClr val="tx1"/>
            </a:solidFill>
            <a:round/>
            <a:headEnd/>
            <a:tailEnd/>
          </a:ln>
        </p:spPr>
      </p:cxnSp>
      <p:sp>
        <p:nvSpPr>
          <p:cNvPr id="42" name="テキスト ボックス 4"/>
          <p:cNvSpPr txBox="1">
            <a:spLocks noChangeArrowheads="1"/>
          </p:cNvSpPr>
          <p:nvPr/>
        </p:nvSpPr>
        <p:spPr bwMode="auto">
          <a:xfrm>
            <a:off x="2667000" y="6519863"/>
            <a:ext cx="6477000" cy="338137"/>
          </a:xfrm>
          <a:prstGeom prst="rect">
            <a:avLst/>
          </a:prstGeom>
          <a:noFill/>
          <a:ln w="9525">
            <a:noFill/>
            <a:miter lim="800000"/>
            <a:headEnd/>
            <a:tailEnd/>
          </a:ln>
        </p:spPr>
        <p:txBody>
          <a:bodyPr>
            <a:spAutoFit/>
          </a:bodyPr>
          <a:lstStyle/>
          <a:p>
            <a:r>
              <a:rPr kumimoji="1" lang="en-US" altLang="ja-JP" sz="1600"/>
              <a:t>(Organization chart has been simplified from a real organization chart)</a:t>
            </a:r>
          </a:p>
        </p:txBody>
      </p:sp>
      <p:sp>
        <p:nvSpPr>
          <p:cNvPr id="43" name="角丸四角形 50"/>
          <p:cNvSpPr>
            <a:spLocks noChangeArrowheads="1"/>
          </p:cNvSpPr>
          <p:nvPr/>
        </p:nvSpPr>
        <p:spPr bwMode="auto">
          <a:xfrm>
            <a:off x="3162300" y="548680"/>
            <a:ext cx="2819400" cy="457200"/>
          </a:xfrm>
          <a:prstGeom prst="roundRect">
            <a:avLst>
              <a:gd name="adj" fmla="val 16667"/>
            </a:avLst>
          </a:prstGeom>
          <a:solidFill>
            <a:srgbClr val="FFFFFF"/>
          </a:solidFill>
          <a:ln w="28575" algn="ctr">
            <a:solidFill>
              <a:srgbClr val="FF0000"/>
            </a:solidFill>
            <a:round/>
            <a:headEnd/>
            <a:tailEnd/>
          </a:ln>
        </p:spPr>
        <p:txBody>
          <a:bodyPr anchor="ctr"/>
          <a:lstStyle/>
          <a:p>
            <a:pPr algn="ctr"/>
            <a:r>
              <a:rPr lang="en-US" altLang="ja-JP" sz="2800" b="1"/>
              <a:t>Prime Minister</a:t>
            </a:r>
            <a:endParaRPr lang="ja-JP" altLang="en-US" sz="2800" b="1"/>
          </a:p>
        </p:txBody>
      </p:sp>
      <p:sp>
        <p:nvSpPr>
          <p:cNvPr id="45" name="角丸四角形 44"/>
          <p:cNvSpPr/>
          <p:nvPr/>
        </p:nvSpPr>
        <p:spPr>
          <a:xfrm>
            <a:off x="152400" y="2060848"/>
            <a:ext cx="8839200" cy="685800"/>
          </a:xfrm>
          <a:prstGeom prst="roundRect">
            <a:avLst/>
          </a:prstGeom>
          <a:noFill/>
          <a:ln w="571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a:solidFill>
                <a:srgbClr val="0066FF"/>
              </a:solidFill>
              <a:cs typeface="Arial" pitchFamily="34" charset="0"/>
            </a:endParaRPr>
          </a:p>
        </p:txBody>
      </p:sp>
      <p:sp>
        <p:nvSpPr>
          <p:cNvPr id="46" name="テキスト ボックス 45"/>
          <p:cNvSpPr txBox="1">
            <a:spLocks noChangeArrowheads="1"/>
          </p:cNvSpPr>
          <p:nvPr/>
        </p:nvSpPr>
        <p:spPr bwMode="auto">
          <a:xfrm>
            <a:off x="7236296" y="2658398"/>
            <a:ext cx="1944216" cy="338554"/>
          </a:xfrm>
          <a:prstGeom prst="rect">
            <a:avLst/>
          </a:prstGeom>
          <a:noFill/>
          <a:ln w="9525">
            <a:noFill/>
            <a:miter lim="800000"/>
            <a:headEnd/>
            <a:tailEnd/>
          </a:ln>
        </p:spPr>
        <p:txBody>
          <a:bodyPr wrap="square">
            <a:spAutoFit/>
          </a:bodyPr>
          <a:lstStyle/>
          <a:p>
            <a:r>
              <a:rPr lang="en-US" altLang="ja-JP" sz="1600" dirty="0" smtClean="0">
                <a:solidFill>
                  <a:srgbClr val="0066FF"/>
                </a:solidFill>
              </a:rPr>
              <a:t>Mutual Collaboration</a:t>
            </a:r>
            <a:endParaRPr kumimoji="1" lang="ja-JP" altLang="en-US" sz="1600" dirty="0">
              <a:solidFill>
                <a:srgbClr val="0066FF"/>
              </a:solidFill>
            </a:endParaRPr>
          </a:p>
        </p:txBody>
      </p:sp>
      <p:sp>
        <p:nvSpPr>
          <p:cNvPr id="47" name="Rectangle 70"/>
          <p:cNvSpPr>
            <a:spLocks noChangeArrowheads="1"/>
          </p:cNvSpPr>
          <p:nvPr/>
        </p:nvSpPr>
        <p:spPr bwMode="auto">
          <a:xfrm>
            <a:off x="0" y="-27384"/>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2800" b="1" dirty="0" smtClean="0"/>
              <a:t>Organization of National Government and Cabinet Office</a:t>
            </a:r>
            <a:endParaRPr lang="en-US" altLang="ja-JP" sz="2800" b="1" dirty="0"/>
          </a:p>
        </p:txBody>
      </p:sp>
      <p:sp>
        <p:nvSpPr>
          <p:cNvPr id="53" name="角丸四角形 52"/>
          <p:cNvSpPr/>
          <p:nvPr/>
        </p:nvSpPr>
        <p:spPr>
          <a:xfrm>
            <a:off x="125288" y="476672"/>
            <a:ext cx="8839200" cy="1440160"/>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a:solidFill>
                <a:srgbClr val="0066FF"/>
              </a:solidFill>
              <a:cs typeface="Arial" pitchFamily="34" charset="0"/>
            </a:endParaRPr>
          </a:p>
        </p:txBody>
      </p:sp>
      <p:sp>
        <p:nvSpPr>
          <p:cNvPr id="55" name="テキスト ボックス 54"/>
          <p:cNvSpPr txBox="1">
            <a:spLocks noChangeArrowheads="1"/>
          </p:cNvSpPr>
          <p:nvPr/>
        </p:nvSpPr>
        <p:spPr bwMode="auto">
          <a:xfrm>
            <a:off x="179512" y="476672"/>
            <a:ext cx="3023592" cy="707886"/>
          </a:xfrm>
          <a:prstGeom prst="rect">
            <a:avLst/>
          </a:prstGeom>
          <a:noFill/>
          <a:ln w="9525">
            <a:noFill/>
            <a:miter lim="800000"/>
            <a:headEnd/>
            <a:tailEnd/>
          </a:ln>
        </p:spPr>
        <p:txBody>
          <a:bodyPr wrap="square">
            <a:spAutoFit/>
          </a:bodyPr>
          <a:lstStyle/>
          <a:p>
            <a:r>
              <a:rPr lang="en-US" altLang="ja-JP" sz="2000" b="1" dirty="0" smtClean="0">
                <a:solidFill>
                  <a:schemeClr val="accent4">
                    <a:lumMod val="60000"/>
                    <a:lumOff val="40000"/>
                  </a:schemeClr>
                </a:solidFill>
              </a:rPr>
              <a:t>Central Disaster Management Council</a:t>
            </a:r>
            <a:endParaRPr kumimoji="1" lang="ja-JP" altLang="en-US" sz="2000" b="1" dirty="0">
              <a:solidFill>
                <a:schemeClr val="accent4">
                  <a:lumMod val="60000"/>
                  <a:lumOff val="40000"/>
                </a:schemeClr>
              </a:solidFill>
            </a:endParaRPr>
          </a:p>
        </p:txBody>
      </p:sp>
      <p:sp>
        <p:nvSpPr>
          <p:cNvPr id="56" name="テキスト ボックス 55"/>
          <p:cNvSpPr txBox="1">
            <a:spLocks noChangeArrowheads="1"/>
          </p:cNvSpPr>
          <p:nvPr/>
        </p:nvSpPr>
        <p:spPr bwMode="auto">
          <a:xfrm>
            <a:off x="6012904" y="529516"/>
            <a:ext cx="3023592" cy="523220"/>
          </a:xfrm>
          <a:prstGeom prst="rect">
            <a:avLst/>
          </a:prstGeom>
          <a:noFill/>
          <a:ln w="9525">
            <a:noFill/>
            <a:miter lim="800000"/>
            <a:headEnd/>
            <a:tailEnd/>
          </a:ln>
        </p:spPr>
        <p:txBody>
          <a:bodyPr wrap="square">
            <a:spAutoFit/>
          </a:bodyPr>
          <a:lstStyle/>
          <a:p>
            <a:r>
              <a:rPr lang="en-US" altLang="ja-JP" sz="1400" dirty="0" smtClean="0">
                <a:solidFill>
                  <a:schemeClr val="accent4">
                    <a:lumMod val="60000"/>
                    <a:lumOff val="40000"/>
                  </a:schemeClr>
                </a:solidFill>
              </a:rPr>
              <a:t>+ Heads of Designated Corporations</a:t>
            </a:r>
          </a:p>
          <a:p>
            <a:r>
              <a:rPr kumimoji="1" lang="en-US" altLang="ja-JP" sz="1400" dirty="0" smtClean="0">
                <a:solidFill>
                  <a:schemeClr val="accent4">
                    <a:lumMod val="60000"/>
                    <a:lumOff val="40000"/>
                  </a:schemeClr>
                </a:solidFill>
              </a:rPr>
              <a:t>    (Japanese Red Cross Society etc.)</a:t>
            </a:r>
            <a:endParaRPr kumimoji="1" lang="ja-JP" altLang="en-US" sz="1400" dirty="0">
              <a:solidFill>
                <a:schemeClr val="accent4">
                  <a:lumMod val="60000"/>
                  <a:lumOff val="40000"/>
                </a:schemeClr>
              </a:solidFill>
            </a:endParaRPr>
          </a:p>
        </p:txBody>
      </p:sp>
      <p:cxnSp>
        <p:nvCxnSpPr>
          <p:cNvPr id="59" name="直線コネクタ 58"/>
          <p:cNvCxnSpPr/>
          <p:nvPr/>
        </p:nvCxnSpPr>
        <p:spPr>
          <a:xfrm>
            <a:off x="251520" y="2636912"/>
            <a:ext cx="0" cy="432048"/>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a:off x="2505075" y="2676525"/>
            <a:ext cx="6459413" cy="392435"/>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1"/>
          <p:cNvCxnSpPr>
            <a:cxnSpLocks noChangeShapeType="1"/>
          </p:cNvCxnSpPr>
          <p:nvPr/>
        </p:nvCxnSpPr>
        <p:spPr bwMode="auto">
          <a:xfrm>
            <a:off x="2362200" y="609600"/>
            <a:ext cx="0" cy="5638800"/>
          </a:xfrm>
          <a:prstGeom prst="line">
            <a:avLst/>
          </a:prstGeom>
          <a:noFill/>
          <a:ln w="57150" algn="ctr">
            <a:solidFill>
              <a:schemeClr val="tx1"/>
            </a:solidFill>
            <a:round/>
            <a:headEnd/>
            <a:tailEnd/>
          </a:ln>
        </p:spPr>
      </p:cxnSp>
      <p:sp>
        <p:nvSpPr>
          <p:cNvPr id="3" name="テキスト ボックス 4"/>
          <p:cNvSpPr txBox="1">
            <a:spLocks noChangeArrowheads="1"/>
          </p:cNvSpPr>
          <p:nvPr/>
        </p:nvSpPr>
        <p:spPr bwMode="auto">
          <a:xfrm>
            <a:off x="152400" y="609600"/>
            <a:ext cx="4419600" cy="1905000"/>
          </a:xfrm>
          <a:prstGeom prst="rect">
            <a:avLst/>
          </a:prstGeom>
          <a:solidFill>
            <a:srgbClr val="99FFCC"/>
          </a:solidFill>
          <a:ln w="9525">
            <a:solidFill>
              <a:schemeClr val="tx1"/>
            </a:solidFill>
            <a:miter lim="800000"/>
            <a:headEnd/>
            <a:tailEnd/>
          </a:ln>
        </p:spPr>
        <p:txBody>
          <a:bodyPr/>
          <a:lstStyle/>
          <a:p>
            <a:pPr algn="ctr"/>
            <a:r>
              <a:rPr kumimoji="1" lang="en-US" altLang="ja-JP" sz="2000"/>
              <a:t>[National level]</a:t>
            </a:r>
          </a:p>
          <a:p>
            <a:pPr algn="ctr"/>
            <a:r>
              <a:rPr kumimoji="1" lang="en-US" altLang="ja-JP" sz="1600" b="1"/>
              <a:t>Prime Minister</a:t>
            </a:r>
          </a:p>
          <a:p>
            <a:pPr algn="ctr"/>
            <a:r>
              <a:rPr kumimoji="1" lang="en-US" altLang="ja-JP" sz="1600" b="1"/>
              <a:t>|</a:t>
            </a:r>
          </a:p>
          <a:p>
            <a:pPr algn="ctr"/>
            <a:r>
              <a:rPr kumimoji="1" lang="en-US" altLang="ja-JP" sz="1600" b="1"/>
              <a:t>Central Disaster Management Council</a:t>
            </a:r>
          </a:p>
          <a:p>
            <a:pPr algn="ctr"/>
            <a:r>
              <a:rPr kumimoji="1" lang="en-US" altLang="ja-JP" sz="1600" b="1"/>
              <a:t>|</a:t>
            </a:r>
          </a:p>
          <a:p>
            <a:pPr algn="ctr"/>
            <a:r>
              <a:rPr kumimoji="1" lang="en-US" altLang="ja-JP" sz="1600" b="1">
                <a:solidFill>
                  <a:srgbClr val="FF0000"/>
                </a:solidFill>
              </a:rPr>
              <a:t>Designated Government Organizations</a:t>
            </a:r>
          </a:p>
          <a:p>
            <a:pPr algn="ctr"/>
            <a:r>
              <a:rPr kumimoji="1" lang="en-US" altLang="ja-JP" sz="1600" b="1">
                <a:solidFill>
                  <a:srgbClr val="0000FF"/>
                </a:solidFill>
              </a:rPr>
              <a:t>Designated Public Corporations</a:t>
            </a:r>
            <a:endParaRPr kumimoji="1" lang="ja-JP" altLang="en-US" sz="1600" b="1">
              <a:solidFill>
                <a:srgbClr val="0000FF"/>
              </a:solidFill>
            </a:endParaRPr>
          </a:p>
        </p:txBody>
      </p:sp>
      <p:sp>
        <p:nvSpPr>
          <p:cNvPr id="4" name="テキスト ボックス 5"/>
          <p:cNvSpPr txBox="1">
            <a:spLocks noChangeArrowheads="1"/>
          </p:cNvSpPr>
          <p:nvPr/>
        </p:nvSpPr>
        <p:spPr bwMode="auto">
          <a:xfrm>
            <a:off x="152400" y="2667000"/>
            <a:ext cx="4419600" cy="2133600"/>
          </a:xfrm>
          <a:prstGeom prst="rect">
            <a:avLst/>
          </a:prstGeom>
          <a:solidFill>
            <a:srgbClr val="99FFCC"/>
          </a:solidFill>
          <a:ln w="9525">
            <a:solidFill>
              <a:schemeClr val="tx1"/>
            </a:solidFill>
            <a:miter lim="800000"/>
            <a:headEnd/>
            <a:tailEnd/>
          </a:ln>
        </p:spPr>
        <p:txBody>
          <a:bodyPr/>
          <a:lstStyle/>
          <a:p>
            <a:pPr algn="ctr"/>
            <a:r>
              <a:rPr kumimoji="1" lang="en-US" altLang="ja-JP" sz="2000"/>
              <a:t>[Prefectural level]</a:t>
            </a:r>
          </a:p>
          <a:p>
            <a:pPr algn="ctr"/>
            <a:r>
              <a:rPr kumimoji="1" lang="en-US" altLang="ja-JP" sz="1600" b="1"/>
              <a:t>Governor</a:t>
            </a:r>
          </a:p>
          <a:p>
            <a:pPr algn="ctr"/>
            <a:endParaRPr kumimoji="1" lang="en-US" altLang="ja-JP" sz="1600" b="1"/>
          </a:p>
          <a:p>
            <a:pPr algn="ctr"/>
            <a:r>
              <a:rPr kumimoji="1" lang="en-US" altLang="ja-JP" sz="1600" b="1"/>
              <a:t>Prefectural Disaster Management Council</a:t>
            </a:r>
          </a:p>
          <a:p>
            <a:pPr algn="ctr"/>
            <a:endParaRPr kumimoji="1" lang="en-US" altLang="ja-JP" sz="1600" b="1"/>
          </a:p>
          <a:p>
            <a:pPr algn="ctr"/>
            <a:r>
              <a:rPr kumimoji="1" lang="en-US" altLang="ja-JP" sz="1600" b="1"/>
              <a:t>Designated Local Government Organization</a:t>
            </a:r>
          </a:p>
          <a:p>
            <a:pPr algn="ctr"/>
            <a:endParaRPr kumimoji="1" lang="en-US" altLang="ja-JP" sz="1600" b="1"/>
          </a:p>
          <a:p>
            <a:pPr algn="ctr"/>
            <a:r>
              <a:rPr kumimoji="1" lang="en-US" altLang="ja-JP" sz="1600" b="1"/>
              <a:t>Designated Local Public Corporations</a:t>
            </a:r>
            <a:endParaRPr kumimoji="1" lang="ja-JP" altLang="en-US" sz="1600" b="1"/>
          </a:p>
        </p:txBody>
      </p:sp>
      <p:sp>
        <p:nvSpPr>
          <p:cNvPr id="5" name="テキスト ボックス 6"/>
          <p:cNvSpPr txBox="1">
            <a:spLocks noChangeArrowheads="1"/>
          </p:cNvSpPr>
          <p:nvPr/>
        </p:nvSpPr>
        <p:spPr bwMode="auto">
          <a:xfrm>
            <a:off x="152400" y="4953000"/>
            <a:ext cx="4419600" cy="1143000"/>
          </a:xfrm>
          <a:prstGeom prst="rect">
            <a:avLst/>
          </a:prstGeom>
          <a:solidFill>
            <a:srgbClr val="99FFCC"/>
          </a:solidFill>
          <a:ln w="9525">
            <a:solidFill>
              <a:schemeClr val="tx1"/>
            </a:solidFill>
            <a:miter lim="800000"/>
            <a:headEnd/>
            <a:tailEnd/>
          </a:ln>
        </p:spPr>
        <p:txBody>
          <a:bodyPr/>
          <a:lstStyle/>
          <a:p>
            <a:pPr algn="ctr"/>
            <a:r>
              <a:rPr kumimoji="1" lang="en-US" altLang="ja-JP" sz="2000"/>
              <a:t>[Municipal level]</a:t>
            </a:r>
          </a:p>
          <a:p>
            <a:pPr algn="ctr"/>
            <a:r>
              <a:rPr kumimoji="1" lang="en-US" altLang="ja-JP" sz="1600" b="1"/>
              <a:t>Mayors of Cities, Towns and Villages</a:t>
            </a:r>
          </a:p>
          <a:p>
            <a:pPr algn="ctr"/>
            <a:endParaRPr kumimoji="1" lang="en-US" altLang="ja-JP" sz="1600" b="1"/>
          </a:p>
          <a:p>
            <a:pPr algn="ctr"/>
            <a:r>
              <a:rPr kumimoji="1" lang="en-US" altLang="ja-JP" sz="1600" b="1"/>
              <a:t>Municipal Disaster Management Council</a:t>
            </a:r>
          </a:p>
        </p:txBody>
      </p:sp>
      <p:sp>
        <p:nvSpPr>
          <p:cNvPr id="6" name="テキスト ボックス 8"/>
          <p:cNvSpPr txBox="1">
            <a:spLocks noChangeArrowheads="1"/>
          </p:cNvSpPr>
          <p:nvPr/>
        </p:nvSpPr>
        <p:spPr bwMode="auto">
          <a:xfrm>
            <a:off x="152400" y="6248400"/>
            <a:ext cx="4419600" cy="304800"/>
          </a:xfrm>
          <a:prstGeom prst="rect">
            <a:avLst/>
          </a:prstGeom>
          <a:solidFill>
            <a:srgbClr val="99FFCC"/>
          </a:solidFill>
          <a:ln w="9525">
            <a:solidFill>
              <a:schemeClr val="tx1"/>
            </a:solidFill>
            <a:miter lim="800000"/>
            <a:headEnd/>
            <a:tailEnd/>
          </a:ln>
        </p:spPr>
        <p:txBody>
          <a:bodyPr/>
          <a:lstStyle/>
          <a:p>
            <a:pPr algn="ctr"/>
            <a:r>
              <a:rPr kumimoji="1" lang="en-US" altLang="ja-JP" sz="1600" b="1"/>
              <a:t>Residents level</a:t>
            </a:r>
          </a:p>
        </p:txBody>
      </p:sp>
      <p:sp>
        <p:nvSpPr>
          <p:cNvPr id="7" name="テキスト ボックス 12"/>
          <p:cNvSpPr txBox="1">
            <a:spLocks noChangeArrowheads="1"/>
          </p:cNvSpPr>
          <p:nvPr/>
        </p:nvSpPr>
        <p:spPr bwMode="auto">
          <a:xfrm>
            <a:off x="4800600" y="1219200"/>
            <a:ext cx="4191000" cy="609600"/>
          </a:xfrm>
          <a:prstGeom prst="rect">
            <a:avLst/>
          </a:prstGeom>
          <a:solidFill>
            <a:srgbClr val="FFFF00"/>
          </a:solidFill>
          <a:ln w="9525">
            <a:solidFill>
              <a:schemeClr val="tx1"/>
            </a:solidFill>
            <a:miter lim="800000"/>
            <a:headEnd/>
            <a:tailEnd/>
          </a:ln>
        </p:spPr>
        <p:txBody>
          <a:bodyPr/>
          <a:lstStyle/>
          <a:p>
            <a:r>
              <a:rPr kumimoji="1" lang="en-US" altLang="ja-JP" sz="1600"/>
              <a:t>Formulation and promoting implementation of the Basic Disaster Management Plans</a:t>
            </a:r>
            <a:endParaRPr kumimoji="1" lang="ja-JP" altLang="en-US" sz="1600"/>
          </a:p>
        </p:txBody>
      </p:sp>
      <p:sp>
        <p:nvSpPr>
          <p:cNvPr id="8" name="テキスト ボックス 13"/>
          <p:cNvSpPr txBox="1">
            <a:spLocks noChangeArrowheads="1"/>
          </p:cNvSpPr>
          <p:nvPr/>
        </p:nvSpPr>
        <p:spPr bwMode="auto">
          <a:xfrm>
            <a:off x="4800600" y="5105400"/>
            <a:ext cx="4191000" cy="609600"/>
          </a:xfrm>
          <a:prstGeom prst="rect">
            <a:avLst/>
          </a:prstGeom>
          <a:solidFill>
            <a:srgbClr val="FFFF00"/>
          </a:solidFill>
          <a:ln w="9525">
            <a:solidFill>
              <a:schemeClr val="tx1"/>
            </a:solidFill>
            <a:miter lim="800000"/>
            <a:headEnd/>
            <a:tailEnd/>
          </a:ln>
        </p:spPr>
        <p:txBody>
          <a:bodyPr/>
          <a:lstStyle/>
          <a:p>
            <a:r>
              <a:rPr kumimoji="1" lang="en-US" altLang="ja-JP" sz="1600" dirty="0"/>
              <a:t>Formulation and </a:t>
            </a:r>
            <a:r>
              <a:rPr kumimoji="1" lang="en-US" altLang="ja-JP" sz="1600" dirty="0" smtClean="0"/>
              <a:t>promoting implementation </a:t>
            </a:r>
            <a:r>
              <a:rPr kumimoji="1" lang="en-US" altLang="ja-JP" sz="1600" dirty="0"/>
              <a:t>of </a:t>
            </a:r>
            <a:r>
              <a:rPr kumimoji="1" lang="en-US" altLang="ja-JP" sz="1600" dirty="0" smtClean="0"/>
              <a:t>Local Disaster </a:t>
            </a:r>
            <a:r>
              <a:rPr kumimoji="1" lang="en-US" altLang="ja-JP" sz="1600" dirty="0"/>
              <a:t>Management </a:t>
            </a:r>
            <a:r>
              <a:rPr kumimoji="1" lang="en-US" altLang="ja-JP" sz="1600" dirty="0" smtClean="0"/>
              <a:t>Plans </a:t>
            </a:r>
            <a:endParaRPr kumimoji="1" lang="ja-JP" altLang="en-US" sz="1600" dirty="0"/>
          </a:p>
        </p:txBody>
      </p:sp>
      <p:sp>
        <p:nvSpPr>
          <p:cNvPr id="9" name="テキスト ボックス 14"/>
          <p:cNvSpPr txBox="1">
            <a:spLocks noChangeArrowheads="1"/>
          </p:cNvSpPr>
          <p:nvPr/>
        </p:nvSpPr>
        <p:spPr bwMode="auto">
          <a:xfrm>
            <a:off x="4800600" y="1905000"/>
            <a:ext cx="4191000" cy="609600"/>
          </a:xfrm>
          <a:prstGeom prst="rect">
            <a:avLst/>
          </a:prstGeom>
          <a:solidFill>
            <a:srgbClr val="FFFF00"/>
          </a:solidFill>
          <a:ln w="9525">
            <a:solidFill>
              <a:schemeClr val="tx1"/>
            </a:solidFill>
            <a:miter lim="800000"/>
            <a:headEnd/>
            <a:tailEnd/>
          </a:ln>
        </p:spPr>
        <p:txBody>
          <a:bodyPr/>
          <a:lstStyle/>
          <a:p>
            <a:r>
              <a:rPr kumimoji="1" lang="en-US" altLang="ja-JP" sz="1600" dirty="0"/>
              <a:t>Formulation and promoting implementation </a:t>
            </a:r>
            <a:r>
              <a:rPr kumimoji="1" lang="en-US" altLang="ja-JP" sz="1600" dirty="0" smtClean="0"/>
              <a:t>of Disaster </a:t>
            </a:r>
            <a:r>
              <a:rPr kumimoji="1" lang="en-US" altLang="ja-JP" sz="1600" dirty="0"/>
              <a:t>Management </a:t>
            </a:r>
            <a:r>
              <a:rPr kumimoji="1" lang="en-US" altLang="ja-JP" sz="1600" dirty="0" smtClean="0"/>
              <a:t>Operation Plans</a:t>
            </a:r>
            <a:endParaRPr kumimoji="1" lang="ja-JP" altLang="en-US" sz="1600" dirty="0"/>
          </a:p>
        </p:txBody>
      </p:sp>
      <p:sp>
        <p:nvSpPr>
          <p:cNvPr id="10" name="テキスト ボックス 15"/>
          <p:cNvSpPr txBox="1">
            <a:spLocks noChangeArrowheads="1"/>
          </p:cNvSpPr>
          <p:nvPr/>
        </p:nvSpPr>
        <p:spPr bwMode="auto">
          <a:xfrm>
            <a:off x="4800600" y="5943600"/>
            <a:ext cx="4191000" cy="609600"/>
          </a:xfrm>
          <a:prstGeom prst="rect">
            <a:avLst/>
          </a:prstGeom>
          <a:solidFill>
            <a:srgbClr val="FFFF00"/>
          </a:solidFill>
          <a:ln w="9525">
            <a:solidFill>
              <a:schemeClr val="tx1"/>
            </a:solidFill>
            <a:miter lim="800000"/>
            <a:headEnd/>
            <a:tailEnd/>
          </a:ln>
        </p:spPr>
        <p:txBody>
          <a:bodyPr/>
          <a:lstStyle/>
          <a:p>
            <a:r>
              <a:rPr kumimoji="1" lang="en-US" altLang="ja-JP" sz="1600" dirty="0"/>
              <a:t>Formulation and promoting implementation of Local Disaster Management Plans</a:t>
            </a:r>
            <a:endParaRPr kumimoji="1" lang="ja-JP" altLang="en-US" sz="1600" dirty="0"/>
          </a:p>
        </p:txBody>
      </p:sp>
      <p:cxnSp>
        <p:nvCxnSpPr>
          <p:cNvPr id="11" name="直線コネクタ 16"/>
          <p:cNvCxnSpPr>
            <a:cxnSpLocks noChangeShapeType="1"/>
            <a:stCxn id="7" idx="1"/>
          </p:cNvCxnSpPr>
          <p:nvPr/>
        </p:nvCxnSpPr>
        <p:spPr bwMode="auto">
          <a:xfrm flipH="1">
            <a:off x="4191000" y="1524000"/>
            <a:ext cx="609600" cy="0"/>
          </a:xfrm>
          <a:prstGeom prst="line">
            <a:avLst/>
          </a:prstGeom>
          <a:noFill/>
          <a:ln w="19050" algn="ctr">
            <a:solidFill>
              <a:schemeClr val="tx1"/>
            </a:solidFill>
            <a:round/>
            <a:headEnd/>
            <a:tailEnd/>
          </a:ln>
        </p:spPr>
      </p:cxnSp>
      <p:cxnSp>
        <p:nvCxnSpPr>
          <p:cNvPr id="12" name="直線コネクタ 21"/>
          <p:cNvCxnSpPr>
            <a:cxnSpLocks noChangeShapeType="1"/>
            <a:stCxn id="9" idx="1"/>
            <a:endCxn id="18" idx="3"/>
          </p:cNvCxnSpPr>
          <p:nvPr/>
        </p:nvCxnSpPr>
        <p:spPr bwMode="auto">
          <a:xfrm flipH="1" flipV="1">
            <a:off x="4267200" y="2171700"/>
            <a:ext cx="533400" cy="38100"/>
          </a:xfrm>
          <a:prstGeom prst="line">
            <a:avLst/>
          </a:prstGeom>
          <a:noFill/>
          <a:ln w="19050" algn="ctr">
            <a:solidFill>
              <a:schemeClr val="tx1"/>
            </a:solidFill>
            <a:round/>
            <a:headEnd/>
            <a:tailEnd/>
          </a:ln>
        </p:spPr>
      </p:cxnSp>
      <p:cxnSp>
        <p:nvCxnSpPr>
          <p:cNvPr id="13" name="直線コネクタ 22"/>
          <p:cNvCxnSpPr>
            <a:cxnSpLocks noChangeShapeType="1"/>
          </p:cNvCxnSpPr>
          <p:nvPr/>
        </p:nvCxnSpPr>
        <p:spPr bwMode="auto">
          <a:xfrm flipH="1" flipV="1">
            <a:off x="4343400" y="5943600"/>
            <a:ext cx="457200" cy="304800"/>
          </a:xfrm>
          <a:prstGeom prst="line">
            <a:avLst/>
          </a:prstGeom>
          <a:noFill/>
          <a:ln w="19050" algn="ctr">
            <a:solidFill>
              <a:schemeClr val="tx1"/>
            </a:solidFill>
            <a:round/>
            <a:headEnd/>
            <a:tailEnd/>
          </a:ln>
        </p:spPr>
      </p:cxnSp>
      <p:cxnSp>
        <p:nvCxnSpPr>
          <p:cNvPr id="14" name="直線コネクタ 24"/>
          <p:cNvCxnSpPr>
            <a:cxnSpLocks noChangeShapeType="1"/>
            <a:stCxn id="8" idx="1"/>
            <a:endCxn id="19" idx="3"/>
          </p:cNvCxnSpPr>
          <p:nvPr/>
        </p:nvCxnSpPr>
        <p:spPr bwMode="auto">
          <a:xfrm flipH="1" flipV="1">
            <a:off x="4419600" y="3632200"/>
            <a:ext cx="381000" cy="1778000"/>
          </a:xfrm>
          <a:prstGeom prst="line">
            <a:avLst/>
          </a:prstGeom>
          <a:noFill/>
          <a:ln w="19050" algn="ctr">
            <a:solidFill>
              <a:schemeClr val="tx1"/>
            </a:solidFill>
            <a:round/>
            <a:headEnd/>
            <a:tailEnd/>
          </a:ln>
        </p:spPr>
      </p:cxnSp>
      <p:sp>
        <p:nvSpPr>
          <p:cNvPr id="15" name="テキスト ボックス 26"/>
          <p:cNvSpPr txBox="1">
            <a:spLocks noChangeArrowheads="1"/>
          </p:cNvSpPr>
          <p:nvPr/>
        </p:nvSpPr>
        <p:spPr bwMode="auto">
          <a:xfrm>
            <a:off x="4800600" y="2667000"/>
            <a:ext cx="4191000" cy="609600"/>
          </a:xfrm>
          <a:prstGeom prst="rect">
            <a:avLst/>
          </a:prstGeom>
          <a:solidFill>
            <a:srgbClr val="FF0000"/>
          </a:solidFill>
          <a:ln w="9525">
            <a:solidFill>
              <a:schemeClr val="tx1"/>
            </a:solidFill>
            <a:miter lim="800000"/>
            <a:headEnd/>
            <a:tailEnd/>
          </a:ln>
        </p:spPr>
        <p:txBody>
          <a:bodyPr/>
          <a:lstStyle/>
          <a:p>
            <a:r>
              <a:rPr kumimoji="1" lang="en-US" altLang="ja-JP" sz="1600">
                <a:solidFill>
                  <a:schemeClr val="bg1"/>
                </a:solidFill>
              </a:rPr>
              <a:t>Designated Government Organizations</a:t>
            </a:r>
          </a:p>
          <a:p>
            <a:r>
              <a:rPr kumimoji="1" lang="en-US" altLang="ja-JP" sz="1600">
                <a:solidFill>
                  <a:schemeClr val="bg1"/>
                </a:solidFill>
              </a:rPr>
              <a:t>  24 ministries and agencies</a:t>
            </a:r>
            <a:endParaRPr kumimoji="1" lang="ja-JP" altLang="en-US" sz="1600">
              <a:solidFill>
                <a:schemeClr val="bg1"/>
              </a:solidFill>
            </a:endParaRPr>
          </a:p>
        </p:txBody>
      </p:sp>
      <p:sp>
        <p:nvSpPr>
          <p:cNvPr id="16" name="テキスト ボックス 27"/>
          <p:cNvSpPr txBox="1">
            <a:spLocks noChangeArrowheads="1"/>
          </p:cNvSpPr>
          <p:nvPr/>
        </p:nvSpPr>
        <p:spPr bwMode="auto">
          <a:xfrm>
            <a:off x="4800600" y="3352800"/>
            <a:ext cx="4191000" cy="1371600"/>
          </a:xfrm>
          <a:prstGeom prst="rect">
            <a:avLst/>
          </a:prstGeom>
          <a:solidFill>
            <a:srgbClr val="0000FF"/>
          </a:solidFill>
          <a:ln w="9525">
            <a:solidFill>
              <a:schemeClr val="tx1"/>
            </a:solidFill>
            <a:miter lim="800000"/>
            <a:headEnd/>
            <a:tailEnd/>
          </a:ln>
        </p:spPr>
        <p:txBody>
          <a:bodyPr/>
          <a:lstStyle/>
          <a:p>
            <a:r>
              <a:rPr kumimoji="1" lang="en-US" altLang="ja-JP" sz="1600">
                <a:solidFill>
                  <a:schemeClr val="bg1"/>
                </a:solidFill>
              </a:rPr>
              <a:t>Designated Public Corporations</a:t>
            </a:r>
          </a:p>
          <a:p>
            <a:r>
              <a:rPr kumimoji="1" lang="en-US" altLang="ja-JP" sz="1600">
                <a:solidFill>
                  <a:schemeClr val="bg1"/>
                </a:solidFill>
              </a:rPr>
              <a:t>  56 organizations including independent administrative agencies, Bank of Japan, Japanese Red Cross Society, NHK, electric and gas companies and NTT</a:t>
            </a:r>
            <a:endParaRPr kumimoji="1" lang="ja-JP" altLang="en-US" sz="1600">
              <a:solidFill>
                <a:schemeClr val="bg1"/>
              </a:solidFill>
            </a:endParaRPr>
          </a:p>
        </p:txBody>
      </p:sp>
      <p:sp>
        <p:nvSpPr>
          <p:cNvPr id="17" name="正方形/長方形 29"/>
          <p:cNvSpPr>
            <a:spLocks noChangeArrowheads="1"/>
          </p:cNvSpPr>
          <p:nvPr/>
        </p:nvSpPr>
        <p:spPr bwMode="auto">
          <a:xfrm>
            <a:off x="457200" y="1447800"/>
            <a:ext cx="3759200" cy="266700"/>
          </a:xfrm>
          <a:prstGeom prst="rect">
            <a:avLst/>
          </a:prstGeom>
          <a:noFill/>
          <a:ln w="38100" algn="ctr">
            <a:solidFill>
              <a:srgbClr val="FFFF00"/>
            </a:solidFill>
            <a:round/>
            <a:headEnd/>
            <a:tailEnd/>
          </a:ln>
        </p:spPr>
        <p:txBody>
          <a:bodyPr/>
          <a:lstStyle/>
          <a:p>
            <a:endParaRPr lang="ja-JP" altLang="en-US"/>
          </a:p>
        </p:txBody>
      </p:sp>
      <p:sp>
        <p:nvSpPr>
          <p:cNvPr id="18" name="正方形/長方形 30"/>
          <p:cNvSpPr>
            <a:spLocks noChangeArrowheads="1"/>
          </p:cNvSpPr>
          <p:nvPr/>
        </p:nvSpPr>
        <p:spPr bwMode="auto">
          <a:xfrm>
            <a:off x="457200" y="1905000"/>
            <a:ext cx="3810000" cy="533400"/>
          </a:xfrm>
          <a:prstGeom prst="rect">
            <a:avLst/>
          </a:prstGeom>
          <a:noFill/>
          <a:ln w="38100" algn="ctr">
            <a:solidFill>
              <a:srgbClr val="FFFF00"/>
            </a:solidFill>
            <a:round/>
            <a:headEnd/>
            <a:tailEnd/>
          </a:ln>
        </p:spPr>
        <p:txBody>
          <a:bodyPr/>
          <a:lstStyle/>
          <a:p>
            <a:endParaRPr lang="ja-JP" altLang="en-US"/>
          </a:p>
        </p:txBody>
      </p:sp>
      <p:sp>
        <p:nvSpPr>
          <p:cNvPr id="19" name="正方形/長方形 31"/>
          <p:cNvSpPr>
            <a:spLocks noChangeArrowheads="1"/>
          </p:cNvSpPr>
          <p:nvPr/>
        </p:nvSpPr>
        <p:spPr bwMode="auto">
          <a:xfrm>
            <a:off x="304800" y="3505200"/>
            <a:ext cx="4114800" cy="254000"/>
          </a:xfrm>
          <a:prstGeom prst="rect">
            <a:avLst/>
          </a:prstGeom>
          <a:noFill/>
          <a:ln w="38100" algn="ctr">
            <a:solidFill>
              <a:srgbClr val="FFFF00"/>
            </a:solidFill>
            <a:round/>
            <a:headEnd/>
            <a:tailEnd/>
          </a:ln>
        </p:spPr>
        <p:txBody>
          <a:bodyPr/>
          <a:lstStyle/>
          <a:p>
            <a:endParaRPr lang="ja-JP" altLang="en-US"/>
          </a:p>
        </p:txBody>
      </p:sp>
      <p:sp>
        <p:nvSpPr>
          <p:cNvPr id="20" name="正方形/長方形 32"/>
          <p:cNvSpPr>
            <a:spLocks noChangeArrowheads="1"/>
          </p:cNvSpPr>
          <p:nvPr/>
        </p:nvSpPr>
        <p:spPr bwMode="auto">
          <a:xfrm>
            <a:off x="342900" y="5791200"/>
            <a:ext cx="4000500" cy="266700"/>
          </a:xfrm>
          <a:prstGeom prst="rect">
            <a:avLst/>
          </a:prstGeom>
          <a:noFill/>
          <a:ln w="38100" algn="ctr">
            <a:solidFill>
              <a:srgbClr val="FFFF00"/>
            </a:solidFill>
            <a:round/>
            <a:headEnd/>
            <a:tailEnd/>
          </a:ln>
        </p:spPr>
        <p:txBody>
          <a:bodyPr/>
          <a:lstStyle/>
          <a:p>
            <a:endParaRPr lang="ja-JP" altLang="en-US"/>
          </a:p>
        </p:txBody>
      </p:sp>
      <p:cxnSp>
        <p:nvCxnSpPr>
          <p:cNvPr id="21" name="直線コネクタ 11"/>
          <p:cNvCxnSpPr>
            <a:cxnSpLocks noChangeShapeType="1"/>
          </p:cNvCxnSpPr>
          <p:nvPr/>
        </p:nvCxnSpPr>
        <p:spPr bwMode="auto">
          <a:xfrm>
            <a:off x="2349500" y="1231900"/>
            <a:ext cx="0" cy="179388"/>
          </a:xfrm>
          <a:prstGeom prst="line">
            <a:avLst/>
          </a:prstGeom>
          <a:noFill/>
          <a:ln w="38100" algn="ctr">
            <a:solidFill>
              <a:schemeClr val="tx1"/>
            </a:solidFill>
            <a:round/>
            <a:headEnd/>
            <a:tailEnd/>
          </a:ln>
        </p:spPr>
      </p:cxnSp>
      <p:cxnSp>
        <p:nvCxnSpPr>
          <p:cNvPr id="22" name="直線コネクタ 11"/>
          <p:cNvCxnSpPr>
            <a:cxnSpLocks noChangeShapeType="1"/>
          </p:cNvCxnSpPr>
          <p:nvPr/>
        </p:nvCxnSpPr>
        <p:spPr bwMode="auto">
          <a:xfrm>
            <a:off x="2362200" y="1725613"/>
            <a:ext cx="0" cy="179387"/>
          </a:xfrm>
          <a:prstGeom prst="line">
            <a:avLst/>
          </a:prstGeom>
          <a:noFill/>
          <a:ln w="38100" algn="ctr">
            <a:solidFill>
              <a:schemeClr val="tx1"/>
            </a:solidFill>
            <a:round/>
            <a:headEnd/>
            <a:tailEnd/>
          </a:ln>
        </p:spPr>
      </p:cxnSp>
      <p:cxnSp>
        <p:nvCxnSpPr>
          <p:cNvPr id="23" name="直線コネクタ 11"/>
          <p:cNvCxnSpPr>
            <a:cxnSpLocks noChangeShapeType="1"/>
          </p:cNvCxnSpPr>
          <p:nvPr/>
        </p:nvCxnSpPr>
        <p:spPr bwMode="auto">
          <a:xfrm>
            <a:off x="2362200" y="3276600"/>
            <a:ext cx="0" cy="179388"/>
          </a:xfrm>
          <a:prstGeom prst="line">
            <a:avLst/>
          </a:prstGeom>
          <a:noFill/>
          <a:ln w="38100" algn="ctr">
            <a:solidFill>
              <a:schemeClr val="tx1"/>
            </a:solidFill>
            <a:round/>
            <a:headEnd/>
            <a:tailEnd/>
          </a:ln>
        </p:spPr>
      </p:cxnSp>
      <p:cxnSp>
        <p:nvCxnSpPr>
          <p:cNvPr id="24" name="直線コネクタ 11"/>
          <p:cNvCxnSpPr>
            <a:cxnSpLocks noChangeShapeType="1"/>
          </p:cNvCxnSpPr>
          <p:nvPr/>
        </p:nvCxnSpPr>
        <p:spPr bwMode="auto">
          <a:xfrm>
            <a:off x="2362200" y="3810000"/>
            <a:ext cx="0" cy="179388"/>
          </a:xfrm>
          <a:prstGeom prst="line">
            <a:avLst/>
          </a:prstGeom>
          <a:noFill/>
          <a:ln w="38100" algn="ctr">
            <a:solidFill>
              <a:schemeClr val="tx1"/>
            </a:solidFill>
            <a:round/>
            <a:headEnd/>
            <a:tailEnd/>
          </a:ln>
        </p:spPr>
      </p:cxnSp>
      <p:cxnSp>
        <p:nvCxnSpPr>
          <p:cNvPr id="25" name="直線コネクタ 11"/>
          <p:cNvCxnSpPr>
            <a:cxnSpLocks noChangeShapeType="1"/>
          </p:cNvCxnSpPr>
          <p:nvPr/>
        </p:nvCxnSpPr>
        <p:spPr bwMode="auto">
          <a:xfrm>
            <a:off x="2362200" y="4267200"/>
            <a:ext cx="0" cy="179388"/>
          </a:xfrm>
          <a:prstGeom prst="line">
            <a:avLst/>
          </a:prstGeom>
          <a:noFill/>
          <a:ln w="38100" algn="ctr">
            <a:solidFill>
              <a:schemeClr val="tx1"/>
            </a:solidFill>
            <a:round/>
            <a:headEnd/>
            <a:tailEnd/>
          </a:ln>
        </p:spPr>
      </p:cxnSp>
      <p:cxnSp>
        <p:nvCxnSpPr>
          <p:cNvPr id="26" name="直線コネクタ 11"/>
          <p:cNvCxnSpPr>
            <a:cxnSpLocks noChangeShapeType="1"/>
          </p:cNvCxnSpPr>
          <p:nvPr/>
        </p:nvCxnSpPr>
        <p:spPr bwMode="auto">
          <a:xfrm>
            <a:off x="2362200" y="5535613"/>
            <a:ext cx="0" cy="179387"/>
          </a:xfrm>
          <a:prstGeom prst="line">
            <a:avLst/>
          </a:prstGeom>
          <a:noFill/>
          <a:ln w="38100" algn="ctr">
            <a:solidFill>
              <a:schemeClr val="tx1"/>
            </a:solidFill>
            <a:round/>
            <a:headEnd/>
            <a:tailEnd/>
          </a:ln>
        </p:spPr>
      </p:cxnSp>
      <p:sp>
        <p:nvSpPr>
          <p:cNvPr id="28" name="Rectangle 70"/>
          <p:cNvSpPr>
            <a:spLocks noChangeArrowheads="1"/>
          </p:cNvSpPr>
          <p:nvPr/>
        </p:nvSpPr>
        <p:spPr bwMode="auto">
          <a:xfrm>
            <a:off x="0" y="-27384"/>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2800" b="1" dirty="0" smtClean="0"/>
              <a:t>Outline of the Disaster Management System</a:t>
            </a:r>
            <a:endParaRPr lang="en-US" altLang="ja-JP" sz="2800" b="1" dirty="0"/>
          </a:p>
        </p:txBody>
      </p:sp>
      <p:sp>
        <p:nvSpPr>
          <p:cNvPr id="29" name="メモ 28"/>
          <p:cNvSpPr/>
          <p:nvPr/>
        </p:nvSpPr>
        <p:spPr>
          <a:xfrm>
            <a:off x="8028384" y="1484784"/>
            <a:ext cx="288032" cy="288032"/>
          </a:xfrm>
          <a:prstGeom prst="foldedCorner">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メモ 29"/>
          <p:cNvSpPr/>
          <p:nvPr/>
        </p:nvSpPr>
        <p:spPr>
          <a:xfrm>
            <a:off x="8532440" y="2204864"/>
            <a:ext cx="288032" cy="288032"/>
          </a:xfrm>
          <a:prstGeom prst="foldedCorner">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メモ 30"/>
          <p:cNvSpPr/>
          <p:nvPr/>
        </p:nvSpPr>
        <p:spPr>
          <a:xfrm>
            <a:off x="8316416" y="5373216"/>
            <a:ext cx="288032" cy="288032"/>
          </a:xfrm>
          <a:prstGeom prst="foldedCorner">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メモ 31"/>
          <p:cNvSpPr/>
          <p:nvPr/>
        </p:nvSpPr>
        <p:spPr>
          <a:xfrm>
            <a:off x="7956376" y="6237312"/>
            <a:ext cx="288032" cy="288032"/>
          </a:xfrm>
          <a:prstGeom prst="foldedCorner">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クリックすると新しいウィンドウで開きます"/>
          <p:cNvPicPr>
            <a:picLocks noChangeAspect="1" noChangeArrowheads="1"/>
          </p:cNvPicPr>
          <p:nvPr/>
        </p:nvPicPr>
        <p:blipFill>
          <a:blip r:embed="rId3" cstate="print"/>
          <a:srcRect/>
          <a:stretch>
            <a:fillRect/>
          </a:stretch>
        </p:blipFill>
        <p:spPr bwMode="auto">
          <a:xfrm>
            <a:off x="6588125" y="2016125"/>
            <a:ext cx="1403350" cy="1052513"/>
          </a:xfrm>
          <a:prstGeom prst="rect">
            <a:avLst/>
          </a:prstGeom>
          <a:noFill/>
          <a:ln w="9525">
            <a:noFill/>
            <a:miter lim="800000"/>
            <a:headEnd/>
            <a:tailEnd/>
          </a:ln>
        </p:spPr>
      </p:pic>
      <p:pic>
        <p:nvPicPr>
          <p:cNvPr id="5" name="Picture 8" descr="クリックすると新しいウィンドウで開きます"/>
          <p:cNvPicPr>
            <a:picLocks noChangeAspect="1" noChangeArrowheads="1"/>
          </p:cNvPicPr>
          <p:nvPr/>
        </p:nvPicPr>
        <p:blipFill>
          <a:blip r:embed="rId4" cstate="print"/>
          <a:srcRect/>
          <a:stretch>
            <a:fillRect/>
          </a:stretch>
        </p:blipFill>
        <p:spPr bwMode="auto">
          <a:xfrm>
            <a:off x="7667625" y="2962275"/>
            <a:ext cx="936625" cy="611188"/>
          </a:xfrm>
          <a:prstGeom prst="rect">
            <a:avLst/>
          </a:prstGeom>
          <a:noFill/>
          <a:ln w="9525">
            <a:noFill/>
            <a:miter lim="800000"/>
            <a:headEnd/>
            <a:tailEnd/>
          </a:ln>
        </p:spPr>
      </p:pic>
      <p:sp>
        <p:nvSpPr>
          <p:cNvPr id="6" name="正方形/長方形 5"/>
          <p:cNvSpPr/>
          <p:nvPr/>
        </p:nvSpPr>
        <p:spPr>
          <a:xfrm>
            <a:off x="179388" y="549275"/>
            <a:ext cx="6192837" cy="1871663"/>
          </a:xfrm>
          <a:prstGeom prst="rect">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Arial" pitchFamily="34" charset="0"/>
              <a:cs typeface="Arial" pitchFamily="34" charset="0"/>
            </a:endParaRPr>
          </a:p>
        </p:txBody>
      </p:sp>
      <p:sp>
        <p:nvSpPr>
          <p:cNvPr id="7" name="Oval 7"/>
          <p:cNvSpPr>
            <a:spLocks noChangeArrowheads="1"/>
          </p:cNvSpPr>
          <p:nvPr/>
        </p:nvSpPr>
        <p:spPr bwMode="auto">
          <a:xfrm>
            <a:off x="3636963" y="1052513"/>
            <a:ext cx="2520950" cy="1152525"/>
          </a:xfrm>
          <a:prstGeom prst="ellipse">
            <a:avLst/>
          </a:prstGeom>
          <a:solidFill>
            <a:srgbClr val="000080">
              <a:alpha val="21176"/>
            </a:srgbClr>
          </a:solidFill>
          <a:ln w="9525" algn="ctr">
            <a:noFill/>
            <a:round/>
            <a:headEnd/>
            <a:tailEnd/>
          </a:ln>
        </p:spPr>
        <p:txBody>
          <a:bodyPr wrap="none" lIns="90000" tIns="46800" rIns="90000" bIns="46800" anchor="ctr"/>
          <a:lstStyle/>
          <a:p>
            <a:pPr>
              <a:defRPr/>
            </a:pPr>
            <a:endParaRPr lang="ja-JP" altLang="en-US" dirty="0">
              <a:ea typeface="+mj-ea"/>
              <a:cs typeface="Arial" pitchFamily="34" charset="0"/>
            </a:endParaRPr>
          </a:p>
        </p:txBody>
      </p:sp>
      <p:grpSp>
        <p:nvGrpSpPr>
          <p:cNvPr id="8" name="Group 26"/>
          <p:cNvGrpSpPr>
            <a:grpSpLocks/>
          </p:cNvGrpSpPr>
          <p:nvPr/>
        </p:nvGrpSpPr>
        <p:grpSpPr bwMode="auto">
          <a:xfrm>
            <a:off x="3894138" y="2262188"/>
            <a:ext cx="1182687" cy="820737"/>
            <a:chOff x="803" y="3574"/>
            <a:chExt cx="777" cy="584"/>
          </a:xfrm>
        </p:grpSpPr>
        <p:pic>
          <p:nvPicPr>
            <p:cNvPr id="9" name="Picture 27" descr="震度速報"/>
            <p:cNvPicPr>
              <a:picLocks noChangeAspect="1" noChangeArrowheads="1"/>
            </p:cNvPicPr>
            <p:nvPr/>
          </p:nvPicPr>
          <p:blipFill>
            <a:blip r:embed="rId5" cstate="print"/>
            <a:srcRect/>
            <a:stretch>
              <a:fillRect/>
            </a:stretch>
          </p:blipFill>
          <p:spPr bwMode="auto">
            <a:xfrm>
              <a:off x="803" y="3574"/>
              <a:ext cx="777" cy="583"/>
            </a:xfrm>
            <a:prstGeom prst="rect">
              <a:avLst/>
            </a:prstGeom>
            <a:ln>
              <a:noFill/>
            </a:ln>
            <a:effectLst>
              <a:outerShdw blurRad="292100" dist="139700" dir="2700000" algn="tl" rotWithShape="0">
                <a:srgbClr val="333333">
                  <a:alpha val="65000"/>
                </a:srgbClr>
              </a:outerShdw>
            </a:effectLst>
          </p:spPr>
        </p:pic>
        <p:pic>
          <p:nvPicPr>
            <p:cNvPr id="10" name="Picture 28" descr="震度凡例"/>
            <p:cNvPicPr>
              <a:picLocks noChangeAspect="1" noChangeArrowheads="1"/>
            </p:cNvPicPr>
            <p:nvPr/>
          </p:nvPicPr>
          <p:blipFill>
            <a:blip r:embed="rId6" cstate="print"/>
            <a:srcRect/>
            <a:stretch>
              <a:fillRect/>
            </a:stretch>
          </p:blipFill>
          <p:spPr bwMode="auto">
            <a:xfrm>
              <a:off x="823" y="3726"/>
              <a:ext cx="153" cy="432"/>
            </a:xfrm>
            <a:prstGeom prst="rect">
              <a:avLst/>
            </a:prstGeom>
            <a:ln>
              <a:noFill/>
            </a:ln>
            <a:effectLst>
              <a:outerShdw blurRad="292100" dist="139700" dir="2700000" algn="tl" rotWithShape="0">
                <a:srgbClr val="333333">
                  <a:alpha val="65000"/>
                </a:srgbClr>
              </a:outerShdw>
            </a:effectLst>
          </p:spPr>
        </p:pic>
      </p:grpSp>
      <p:sp>
        <p:nvSpPr>
          <p:cNvPr id="11" name="Oval 7"/>
          <p:cNvSpPr>
            <a:spLocks noChangeArrowheads="1"/>
          </p:cNvSpPr>
          <p:nvPr/>
        </p:nvSpPr>
        <p:spPr bwMode="auto">
          <a:xfrm>
            <a:off x="539750" y="908050"/>
            <a:ext cx="2449513" cy="1439863"/>
          </a:xfrm>
          <a:prstGeom prst="ellipse">
            <a:avLst/>
          </a:prstGeom>
          <a:solidFill>
            <a:srgbClr val="00B0F0">
              <a:alpha val="21176"/>
            </a:srgbClr>
          </a:solidFill>
          <a:ln w="9525" algn="ctr">
            <a:noFill/>
            <a:round/>
            <a:headEnd/>
            <a:tailEnd/>
          </a:ln>
        </p:spPr>
        <p:txBody>
          <a:bodyPr wrap="none" lIns="90000" tIns="46800" rIns="90000" bIns="46800" anchor="ctr"/>
          <a:lstStyle/>
          <a:p>
            <a:pPr>
              <a:defRPr/>
            </a:pPr>
            <a:endParaRPr lang="ja-JP" altLang="en-US" dirty="0">
              <a:ea typeface="+mj-ea"/>
              <a:cs typeface="Arial" pitchFamily="34" charset="0"/>
            </a:endParaRPr>
          </a:p>
        </p:txBody>
      </p:sp>
      <p:sp>
        <p:nvSpPr>
          <p:cNvPr id="12" name="Oval 5"/>
          <p:cNvSpPr>
            <a:spLocks noChangeArrowheads="1"/>
          </p:cNvSpPr>
          <p:nvPr/>
        </p:nvSpPr>
        <p:spPr bwMode="auto">
          <a:xfrm>
            <a:off x="6227763" y="3962400"/>
            <a:ext cx="2665412" cy="1871663"/>
          </a:xfrm>
          <a:prstGeom prst="ellipse">
            <a:avLst/>
          </a:prstGeom>
          <a:solidFill>
            <a:srgbClr val="CCFFCC">
              <a:alpha val="81175"/>
            </a:srgbClr>
          </a:solidFill>
          <a:ln w="9525" algn="ctr">
            <a:noFill/>
            <a:round/>
            <a:headEnd/>
            <a:tailEnd/>
          </a:ln>
        </p:spPr>
        <p:txBody>
          <a:bodyPr wrap="none" lIns="90000" tIns="46800" rIns="90000" bIns="46800" anchor="ctr"/>
          <a:lstStyle/>
          <a:p>
            <a:pPr>
              <a:defRPr/>
            </a:pPr>
            <a:endParaRPr lang="ja-JP" altLang="en-US" dirty="0">
              <a:ea typeface="+mj-ea"/>
              <a:cs typeface="Arial" pitchFamily="34" charset="0"/>
            </a:endParaRPr>
          </a:p>
        </p:txBody>
      </p:sp>
      <p:sp>
        <p:nvSpPr>
          <p:cNvPr id="13" name="Oval 6"/>
          <p:cNvSpPr>
            <a:spLocks noChangeArrowheads="1"/>
          </p:cNvSpPr>
          <p:nvPr/>
        </p:nvSpPr>
        <p:spPr bwMode="auto">
          <a:xfrm>
            <a:off x="395288" y="4076700"/>
            <a:ext cx="3529012" cy="1657350"/>
          </a:xfrm>
          <a:prstGeom prst="ellipse">
            <a:avLst/>
          </a:prstGeom>
          <a:solidFill>
            <a:srgbClr val="FFFF99">
              <a:alpha val="70979"/>
            </a:srgbClr>
          </a:solidFill>
          <a:ln w="9525" algn="ctr">
            <a:noFill/>
            <a:round/>
            <a:headEnd/>
            <a:tailEnd/>
          </a:ln>
        </p:spPr>
        <p:txBody>
          <a:bodyPr wrap="none" lIns="90000" tIns="46800" rIns="90000" bIns="46800" anchor="ctr"/>
          <a:lstStyle/>
          <a:p>
            <a:pPr>
              <a:defRPr/>
            </a:pPr>
            <a:endParaRPr lang="ja-JP" altLang="en-US" dirty="0">
              <a:ea typeface="+mj-ea"/>
              <a:cs typeface="Arial" pitchFamily="34" charset="0"/>
            </a:endParaRPr>
          </a:p>
        </p:txBody>
      </p:sp>
      <p:sp>
        <p:nvSpPr>
          <p:cNvPr id="14" name="Rectangle 8"/>
          <p:cNvSpPr>
            <a:spLocks noChangeArrowheads="1"/>
          </p:cNvSpPr>
          <p:nvPr/>
        </p:nvSpPr>
        <p:spPr bwMode="auto">
          <a:xfrm>
            <a:off x="3541713" y="765175"/>
            <a:ext cx="2598737" cy="431800"/>
          </a:xfrm>
          <a:prstGeom prst="rect">
            <a:avLst/>
          </a:prstGeom>
          <a:solidFill>
            <a:srgbClr val="0000FF"/>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lIns="90000" tIns="46800" rIns="90000" bIns="46800" anchor="ctr"/>
          <a:lstStyle/>
          <a:p>
            <a:pPr algn="ctr">
              <a:spcBef>
                <a:spcPct val="50000"/>
              </a:spcBef>
              <a:defRPr/>
            </a:pPr>
            <a:r>
              <a:rPr lang="en-US" altLang="ja-JP" sz="2400" b="1" dirty="0">
                <a:solidFill>
                  <a:schemeClr val="bg1"/>
                </a:solidFill>
                <a:ea typeface="+mj-ea"/>
                <a:cs typeface="Arial" pitchFamily="34" charset="0"/>
              </a:rPr>
              <a:t>JMA </a:t>
            </a:r>
            <a:r>
              <a:rPr lang="en-US" altLang="ja-JP" sz="2000" b="1" dirty="0">
                <a:solidFill>
                  <a:schemeClr val="bg1"/>
                </a:solidFill>
                <a:ea typeface="+mj-ea"/>
                <a:cs typeface="Arial" pitchFamily="34" charset="0"/>
              </a:rPr>
              <a:t>Local Offices</a:t>
            </a:r>
            <a:endParaRPr lang="ja-JP" altLang="en-US" sz="2000" b="1" dirty="0">
              <a:solidFill>
                <a:schemeClr val="bg1"/>
              </a:solidFill>
              <a:ea typeface="+mj-ea"/>
              <a:cs typeface="Arial" pitchFamily="34" charset="0"/>
            </a:endParaRPr>
          </a:p>
        </p:txBody>
      </p:sp>
      <p:sp>
        <p:nvSpPr>
          <p:cNvPr id="15" name="Rectangle 9"/>
          <p:cNvSpPr>
            <a:spLocks noChangeArrowheads="1"/>
          </p:cNvSpPr>
          <p:nvPr/>
        </p:nvSpPr>
        <p:spPr bwMode="auto">
          <a:xfrm>
            <a:off x="6805613" y="3819525"/>
            <a:ext cx="1222375" cy="431800"/>
          </a:xfrm>
          <a:prstGeom prst="rect">
            <a:avLst/>
          </a:prstGeom>
          <a:solidFill>
            <a:srgbClr val="9900FF"/>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lIns="90000" tIns="46800" rIns="90000" bIns="46800" anchor="ctr"/>
          <a:lstStyle/>
          <a:p>
            <a:pPr algn="ctr">
              <a:spcBef>
                <a:spcPct val="50000"/>
              </a:spcBef>
              <a:defRPr/>
            </a:pPr>
            <a:r>
              <a:rPr lang="en-US" altLang="ja-JP" sz="2000" b="1" dirty="0">
                <a:solidFill>
                  <a:schemeClr val="bg1"/>
                </a:solidFill>
                <a:ea typeface="+mj-ea"/>
                <a:cs typeface="Arial" pitchFamily="34" charset="0"/>
              </a:rPr>
              <a:t>Citizens</a:t>
            </a:r>
            <a:endParaRPr lang="ja-JP" altLang="en-US" sz="2000" b="1" dirty="0">
              <a:solidFill>
                <a:schemeClr val="bg1"/>
              </a:solidFill>
              <a:ea typeface="+mj-ea"/>
              <a:cs typeface="Arial" pitchFamily="34" charset="0"/>
            </a:endParaRPr>
          </a:p>
        </p:txBody>
      </p:sp>
      <p:sp>
        <p:nvSpPr>
          <p:cNvPr id="16" name="AutoShape 10"/>
          <p:cNvSpPr>
            <a:spLocks noChangeArrowheads="1"/>
          </p:cNvSpPr>
          <p:nvPr/>
        </p:nvSpPr>
        <p:spPr bwMode="auto">
          <a:xfrm rot="1565534" flipH="1">
            <a:off x="2557463" y="2005013"/>
            <a:ext cx="592137" cy="2109787"/>
          </a:xfrm>
          <a:prstGeom prst="lightningBolt">
            <a:avLst/>
          </a:prstGeom>
          <a:solidFill>
            <a:srgbClr val="FFFF00"/>
          </a:solidFill>
          <a:ln w="9525" algn="ctr">
            <a:solidFill>
              <a:schemeClr val="tx1"/>
            </a:solidFill>
            <a:miter lim="800000"/>
            <a:headEnd/>
            <a:tailEnd/>
          </a:ln>
        </p:spPr>
        <p:txBody>
          <a:bodyPr wrap="none" lIns="90000" tIns="46800" rIns="90000" bIns="46800" anchor="ctr"/>
          <a:lstStyle/>
          <a:p>
            <a:pPr>
              <a:defRPr/>
            </a:pPr>
            <a:endParaRPr lang="ja-JP" altLang="en-US" dirty="0">
              <a:ea typeface="+mj-ea"/>
              <a:cs typeface="Arial" pitchFamily="34" charset="0"/>
            </a:endParaRPr>
          </a:p>
        </p:txBody>
      </p:sp>
      <p:sp>
        <p:nvSpPr>
          <p:cNvPr id="17" name="AutoShape 11"/>
          <p:cNvSpPr>
            <a:spLocks noChangeArrowheads="1"/>
          </p:cNvSpPr>
          <p:nvPr/>
        </p:nvSpPr>
        <p:spPr bwMode="auto">
          <a:xfrm rot="18563898" flipH="1">
            <a:off x="6420644" y="1786731"/>
            <a:ext cx="485775" cy="2220913"/>
          </a:xfrm>
          <a:prstGeom prst="lightningBolt">
            <a:avLst/>
          </a:prstGeom>
          <a:solidFill>
            <a:srgbClr val="FFFF00"/>
          </a:solidFill>
          <a:ln w="9525" algn="ctr">
            <a:solidFill>
              <a:schemeClr val="tx1"/>
            </a:solidFill>
            <a:miter lim="800000"/>
            <a:headEnd/>
            <a:tailEnd/>
          </a:ln>
        </p:spPr>
        <p:txBody>
          <a:bodyPr wrap="none" lIns="90000" tIns="46800" rIns="90000" bIns="46800" anchor="ctr"/>
          <a:lstStyle/>
          <a:p>
            <a:pPr>
              <a:defRPr/>
            </a:pPr>
            <a:endParaRPr lang="ja-JP" altLang="en-US" dirty="0">
              <a:ea typeface="+mj-ea"/>
              <a:cs typeface="Arial" pitchFamily="34" charset="0"/>
            </a:endParaRPr>
          </a:p>
        </p:txBody>
      </p:sp>
      <p:pic>
        <p:nvPicPr>
          <p:cNvPr id="18" name="Picture 12" descr="MCj04348740000[1]"/>
          <p:cNvPicPr>
            <a:picLocks noChangeAspect="1" noChangeArrowheads="1"/>
          </p:cNvPicPr>
          <p:nvPr/>
        </p:nvPicPr>
        <p:blipFill>
          <a:blip r:embed="rId7" cstate="print"/>
          <a:srcRect/>
          <a:stretch>
            <a:fillRect/>
          </a:stretch>
        </p:blipFill>
        <p:spPr bwMode="auto">
          <a:xfrm>
            <a:off x="4427538" y="1196975"/>
            <a:ext cx="866775" cy="865188"/>
          </a:xfrm>
          <a:prstGeom prst="rect">
            <a:avLst/>
          </a:prstGeom>
          <a:noFill/>
          <a:ln w="9525">
            <a:noFill/>
            <a:miter lim="800000"/>
            <a:headEnd/>
            <a:tailEnd/>
          </a:ln>
        </p:spPr>
      </p:pic>
      <p:pic>
        <p:nvPicPr>
          <p:cNvPr id="19" name="Picture 13" descr="j0205462"/>
          <p:cNvPicPr>
            <a:picLocks noChangeAspect="1" noChangeArrowheads="1"/>
          </p:cNvPicPr>
          <p:nvPr/>
        </p:nvPicPr>
        <p:blipFill>
          <a:blip r:embed="rId8" cstate="print"/>
          <a:srcRect/>
          <a:stretch>
            <a:fillRect/>
          </a:stretch>
        </p:blipFill>
        <p:spPr bwMode="auto">
          <a:xfrm>
            <a:off x="1403350" y="4232275"/>
            <a:ext cx="1582738" cy="1573213"/>
          </a:xfrm>
          <a:prstGeom prst="rect">
            <a:avLst/>
          </a:prstGeom>
          <a:noFill/>
          <a:ln w="9525">
            <a:noFill/>
            <a:miter lim="800000"/>
            <a:headEnd/>
            <a:tailEnd/>
          </a:ln>
        </p:spPr>
      </p:pic>
      <p:sp>
        <p:nvSpPr>
          <p:cNvPr id="20" name="Rectangle 14"/>
          <p:cNvSpPr>
            <a:spLocks noChangeArrowheads="1"/>
          </p:cNvSpPr>
          <p:nvPr/>
        </p:nvSpPr>
        <p:spPr bwMode="auto">
          <a:xfrm>
            <a:off x="827088" y="3860800"/>
            <a:ext cx="2016125" cy="647700"/>
          </a:xfrm>
          <a:prstGeom prst="rect">
            <a:avLst/>
          </a:prstGeom>
          <a:solidFill>
            <a:srgbClr val="CC3399"/>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lIns="90000" tIns="46800" rIns="90000" bIns="46800" anchor="ctr"/>
          <a:lstStyle/>
          <a:p>
            <a:pPr algn="ctr">
              <a:defRPr/>
            </a:pPr>
            <a:r>
              <a:rPr lang="ja-JP" altLang="en-US" sz="2000" b="1" dirty="0">
                <a:solidFill>
                  <a:schemeClr val="bg1"/>
                </a:solidFill>
                <a:ea typeface="+mj-ea"/>
                <a:cs typeface="Arial" pitchFamily="34" charset="0"/>
              </a:rPr>
              <a:t>・</a:t>
            </a:r>
            <a:r>
              <a:rPr lang="en-US" altLang="ja-JP" sz="2000" b="1" dirty="0">
                <a:solidFill>
                  <a:schemeClr val="bg1"/>
                </a:solidFill>
                <a:ea typeface="+mj-ea"/>
                <a:cs typeface="Arial" pitchFamily="34" charset="0"/>
              </a:rPr>
              <a:t>Prefectures</a:t>
            </a:r>
          </a:p>
          <a:p>
            <a:pPr algn="ctr">
              <a:defRPr/>
            </a:pPr>
            <a:r>
              <a:rPr lang="ja-JP" altLang="en-US" sz="2000" b="1" dirty="0">
                <a:solidFill>
                  <a:schemeClr val="bg1"/>
                </a:solidFill>
                <a:ea typeface="+mj-ea"/>
                <a:cs typeface="Arial" pitchFamily="34" charset="0"/>
              </a:rPr>
              <a:t>・</a:t>
            </a:r>
            <a:r>
              <a:rPr lang="en-US" altLang="ja-JP" sz="2000" b="1" dirty="0">
                <a:solidFill>
                  <a:schemeClr val="bg1"/>
                </a:solidFill>
                <a:ea typeface="+mj-ea"/>
                <a:cs typeface="Arial" pitchFamily="34" charset="0"/>
              </a:rPr>
              <a:t>Municipalities</a:t>
            </a:r>
            <a:endParaRPr lang="ja-JP" altLang="en-US" sz="2000" b="1" dirty="0">
              <a:solidFill>
                <a:schemeClr val="bg1"/>
              </a:solidFill>
              <a:ea typeface="+mj-ea"/>
              <a:cs typeface="Arial" pitchFamily="34" charset="0"/>
            </a:endParaRPr>
          </a:p>
        </p:txBody>
      </p:sp>
      <p:sp>
        <p:nvSpPr>
          <p:cNvPr id="21" name="Text Box 19"/>
          <p:cNvSpPr txBox="1">
            <a:spLocks noChangeArrowheads="1"/>
          </p:cNvSpPr>
          <p:nvPr/>
        </p:nvSpPr>
        <p:spPr bwMode="auto">
          <a:xfrm>
            <a:off x="7092950" y="6410325"/>
            <a:ext cx="1800225" cy="403225"/>
          </a:xfrm>
          <a:prstGeom prst="rect">
            <a:avLst/>
          </a:prstGeom>
          <a:noFill/>
          <a:ln w="9525" algn="ctr">
            <a:noFill/>
            <a:miter lim="800000"/>
            <a:headEnd/>
            <a:tailEnd/>
          </a:ln>
        </p:spPr>
        <p:txBody>
          <a:bodyPr lIns="90000" tIns="46800" rIns="90000" bIns="46800">
            <a:spAutoFit/>
          </a:bodyPr>
          <a:lstStyle/>
          <a:p>
            <a:pPr algn="ctr">
              <a:spcBef>
                <a:spcPct val="50000"/>
              </a:spcBef>
              <a:defRPr/>
            </a:pPr>
            <a:r>
              <a:rPr lang="en-US" altLang="ja-JP" sz="2000" dirty="0">
                <a:ea typeface="+mj-ea"/>
                <a:cs typeface="Arial" pitchFamily="34" charset="0"/>
              </a:rPr>
              <a:t>Evacuation</a:t>
            </a:r>
            <a:endParaRPr lang="ja-JP" altLang="en-US" sz="2000" dirty="0">
              <a:ea typeface="+mj-ea"/>
              <a:cs typeface="Arial" pitchFamily="34" charset="0"/>
            </a:endParaRPr>
          </a:p>
        </p:txBody>
      </p:sp>
      <p:sp>
        <p:nvSpPr>
          <p:cNvPr id="22" name="Rectangle 8"/>
          <p:cNvSpPr>
            <a:spLocks noChangeArrowheads="1"/>
          </p:cNvSpPr>
          <p:nvPr/>
        </p:nvSpPr>
        <p:spPr bwMode="auto">
          <a:xfrm>
            <a:off x="827088" y="620713"/>
            <a:ext cx="1798637" cy="792162"/>
          </a:xfrm>
          <a:prstGeom prst="rect">
            <a:avLst/>
          </a:prstGeom>
          <a:solidFill>
            <a:schemeClr val="accent2"/>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lIns="90000" tIns="46800" rIns="90000" bIns="46800" anchor="ctr"/>
          <a:lstStyle/>
          <a:p>
            <a:pPr algn="ctr">
              <a:defRPr/>
            </a:pPr>
            <a:r>
              <a:rPr lang="en-US" altLang="ja-JP" sz="2400" b="1" dirty="0">
                <a:solidFill>
                  <a:schemeClr val="bg1"/>
                </a:solidFill>
                <a:ea typeface="+mj-ea"/>
                <a:cs typeface="Arial" pitchFamily="34" charset="0"/>
              </a:rPr>
              <a:t>JMA</a:t>
            </a:r>
            <a:endParaRPr lang="en-US" altLang="ja-JP" sz="2000" b="1" dirty="0">
              <a:solidFill>
                <a:schemeClr val="bg1"/>
              </a:solidFill>
              <a:ea typeface="+mj-ea"/>
              <a:cs typeface="Arial" pitchFamily="34" charset="0"/>
            </a:endParaRPr>
          </a:p>
          <a:p>
            <a:pPr algn="ctr">
              <a:defRPr/>
            </a:pPr>
            <a:r>
              <a:rPr lang="en-US" altLang="ja-JP" sz="2000" b="1" dirty="0">
                <a:solidFill>
                  <a:schemeClr val="bg1"/>
                </a:solidFill>
                <a:ea typeface="+mj-ea"/>
                <a:cs typeface="Arial" pitchFamily="34" charset="0"/>
              </a:rPr>
              <a:t>Headquarters</a:t>
            </a:r>
            <a:endParaRPr lang="ja-JP" altLang="en-US" sz="2000" b="1" dirty="0">
              <a:solidFill>
                <a:schemeClr val="bg1"/>
              </a:solidFill>
              <a:ea typeface="+mj-ea"/>
              <a:cs typeface="Arial" pitchFamily="34" charset="0"/>
            </a:endParaRPr>
          </a:p>
        </p:txBody>
      </p:sp>
      <p:sp>
        <p:nvSpPr>
          <p:cNvPr id="23" name="左右矢印 22"/>
          <p:cNvSpPr/>
          <p:nvPr/>
        </p:nvSpPr>
        <p:spPr>
          <a:xfrm>
            <a:off x="2843213" y="1341438"/>
            <a:ext cx="1008062" cy="503237"/>
          </a:xfrm>
          <a:prstGeom prst="leftRightArrow">
            <a:avLst>
              <a:gd name="adj1" fmla="val 50000"/>
              <a:gd name="adj2" fmla="val 72575"/>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latin typeface="Arial" pitchFamily="34" charset="0"/>
              <a:ea typeface="+mj-ea"/>
              <a:cs typeface="Arial" pitchFamily="34" charset="0"/>
            </a:endParaRPr>
          </a:p>
        </p:txBody>
      </p:sp>
      <p:graphicFrame>
        <p:nvGraphicFramePr>
          <p:cNvPr id="24" name="Object 2"/>
          <p:cNvGraphicFramePr>
            <a:graphicFrameLocks noChangeAspect="1"/>
          </p:cNvGraphicFramePr>
          <p:nvPr/>
        </p:nvGraphicFramePr>
        <p:xfrm>
          <a:off x="684213" y="1484313"/>
          <a:ext cx="1903412" cy="874712"/>
        </p:xfrm>
        <a:graphic>
          <a:graphicData uri="http://schemas.openxmlformats.org/presentationml/2006/ole">
            <p:oleObj spid="_x0000_s1026" r:id="rId9" imgW="5281200" imgH="2430000" progId="">
              <p:embed/>
            </p:oleObj>
          </a:graphicData>
        </a:graphic>
      </p:graphicFrame>
      <p:grpSp>
        <p:nvGrpSpPr>
          <p:cNvPr id="26" name="Group 16"/>
          <p:cNvGrpSpPr>
            <a:grpSpLocks/>
          </p:cNvGrpSpPr>
          <p:nvPr/>
        </p:nvGrpSpPr>
        <p:grpSpPr bwMode="auto">
          <a:xfrm>
            <a:off x="3059113" y="2838450"/>
            <a:ext cx="952500" cy="752475"/>
            <a:chOff x="881" y="3335"/>
            <a:chExt cx="599" cy="474"/>
          </a:xfrm>
        </p:grpSpPr>
        <p:pic>
          <p:nvPicPr>
            <p:cNvPr id="27" name="Picture 17"/>
            <p:cNvPicPr>
              <a:picLocks noChangeAspect="1" noChangeArrowheads="1"/>
            </p:cNvPicPr>
            <p:nvPr/>
          </p:nvPicPr>
          <p:blipFill>
            <a:blip r:embed="rId10" cstate="print"/>
            <a:srcRect/>
            <a:stretch>
              <a:fillRect/>
            </a:stretch>
          </p:blipFill>
          <p:spPr bwMode="auto">
            <a:xfrm>
              <a:off x="881" y="3335"/>
              <a:ext cx="559" cy="472"/>
            </a:xfrm>
            <a:prstGeom prst="rect">
              <a:avLst/>
            </a:prstGeom>
            <a:ln>
              <a:noFill/>
            </a:ln>
            <a:effectLst>
              <a:outerShdw blurRad="292100" dist="139700" dir="2700000" algn="tl" rotWithShape="0">
                <a:srgbClr val="333333">
                  <a:alpha val="65000"/>
                </a:srgbClr>
              </a:outerShdw>
            </a:effectLst>
          </p:spPr>
        </p:pic>
        <p:grpSp>
          <p:nvGrpSpPr>
            <p:cNvPr id="28" name="Group 18"/>
            <p:cNvGrpSpPr>
              <a:grpSpLocks/>
            </p:cNvGrpSpPr>
            <p:nvPr/>
          </p:nvGrpSpPr>
          <p:grpSpPr bwMode="auto">
            <a:xfrm>
              <a:off x="1138" y="3721"/>
              <a:ext cx="342" cy="88"/>
              <a:chOff x="1138" y="3721"/>
              <a:chExt cx="342" cy="88"/>
            </a:xfrm>
          </p:grpSpPr>
          <p:sp>
            <p:nvSpPr>
              <p:cNvPr id="29" name="Rectangle 19"/>
              <p:cNvSpPr>
                <a:spLocks noChangeArrowheads="1"/>
              </p:cNvSpPr>
              <p:nvPr/>
            </p:nvSpPr>
            <p:spPr bwMode="auto">
              <a:xfrm>
                <a:off x="1138" y="3721"/>
                <a:ext cx="299" cy="83"/>
              </a:xfrm>
              <a:prstGeom prst="rect">
                <a:avLst/>
              </a:prstGeom>
              <a:solidFill>
                <a:schemeClr val="bg1"/>
              </a:solidFill>
              <a:ln w="3175">
                <a:solidFill>
                  <a:schemeClr val="tx1"/>
                </a:solidFill>
                <a:miter lim="800000"/>
                <a:headEnd/>
                <a:tailEnd/>
              </a:ln>
            </p:spPr>
            <p:txBody>
              <a:bodyPr wrap="none" anchor="ctr"/>
              <a:lstStyle/>
              <a:p>
                <a:endParaRPr lang="ja-JP" altLang="en-US">
                  <a:cs typeface="Arial" pitchFamily="34" charset="0"/>
                </a:endParaRPr>
              </a:p>
            </p:txBody>
          </p:sp>
          <p:sp>
            <p:nvSpPr>
              <p:cNvPr id="30" name="Line 20"/>
              <p:cNvSpPr>
                <a:spLocks noChangeShapeType="1"/>
              </p:cNvSpPr>
              <p:nvPr/>
            </p:nvSpPr>
            <p:spPr bwMode="auto">
              <a:xfrm>
                <a:off x="1154" y="3749"/>
                <a:ext cx="69" cy="0"/>
              </a:xfrm>
              <a:prstGeom prst="line">
                <a:avLst/>
              </a:prstGeom>
              <a:noFill/>
              <a:ln w="12700">
                <a:solidFill>
                  <a:srgbClr val="FF8837"/>
                </a:solidFill>
                <a:round/>
                <a:headEnd/>
                <a:tailEnd/>
              </a:ln>
            </p:spPr>
            <p:txBody>
              <a:bodyPr/>
              <a:lstStyle/>
              <a:p>
                <a:endParaRPr lang="ja-JP" altLang="en-US"/>
              </a:p>
            </p:txBody>
          </p:sp>
          <p:sp>
            <p:nvSpPr>
              <p:cNvPr id="31" name="Line 21"/>
              <p:cNvSpPr>
                <a:spLocks noChangeShapeType="1"/>
              </p:cNvSpPr>
              <p:nvPr/>
            </p:nvSpPr>
            <p:spPr bwMode="auto">
              <a:xfrm>
                <a:off x="1154" y="3782"/>
                <a:ext cx="69" cy="0"/>
              </a:xfrm>
              <a:prstGeom prst="line">
                <a:avLst/>
              </a:prstGeom>
              <a:noFill/>
              <a:ln w="12700">
                <a:solidFill>
                  <a:srgbClr val="FFFF66"/>
                </a:solidFill>
                <a:round/>
                <a:headEnd/>
                <a:tailEnd/>
              </a:ln>
            </p:spPr>
            <p:txBody>
              <a:bodyPr/>
              <a:lstStyle/>
              <a:p>
                <a:endParaRPr lang="ja-JP" altLang="en-US"/>
              </a:p>
            </p:txBody>
          </p:sp>
          <p:sp>
            <p:nvSpPr>
              <p:cNvPr id="32" name="Text Box 22"/>
              <p:cNvSpPr txBox="1">
                <a:spLocks noChangeArrowheads="1"/>
              </p:cNvSpPr>
              <p:nvPr/>
            </p:nvSpPr>
            <p:spPr bwMode="auto">
              <a:xfrm>
                <a:off x="1255" y="3730"/>
                <a:ext cx="171" cy="39"/>
              </a:xfrm>
              <a:prstGeom prst="rect">
                <a:avLst/>
              </a:prstGeom>
              <a:noFill/>
              <a:ln w="9525">
                <a:noFill/>
                <a:miter lim="800000"/>
                <a:headEnd/>
                <a:tailEnd/>
              </a:ln>
            </p:spPr>
            <p:txBody>
              <a:bodyPr lIns="0" tIns="0" rIns="0" bIns="0">
                <a:spAutoFit/>
              </a:bodyPr>
              <a:lstStyle/>
              <a:p>
                <a:pPr>
                  <a:spcBef>
                    <a:spcPct val="50000"/>
                  </a:spcBef>
                </a:pPr>
                <a:r>
                  <a:rPr lang="ja-JP" altLang="en-US" sz="400">
                    <a:cs typeface="Arial" pitchFamily="34" charset="0"/>
                  </a:rPr>
                  <a:t>津波警報</a:t>
                </a:r>
              </a:p>
            </p:txBody>
          </p:sp>
          <p:sp>
            <p:nvSpPr>
              <p:cNvPr id="33" name="Text Box 23"/>
              <p:cNvSpPr txBox="1">
                <a:spLocks noChangeArrowheads="1"/>
              </p:cNvSpPr>
              <p:nvPr/>
            </p:nvSpPr>
            <p:spPr bwMode="auto">
              <a:xfrm>
                <a:off x="1255" y="3770"/>
                <a:ext cx="225" cy="39"/>
              </a:xfrm>
              <a:prstGeom prst="rect">
                <a:avLst/>
              </a:prstGeom>
              <a:noFill/>
              <a:ln w="9525">
                <a:noFill/>
                <a:miter lim="800000"/>
                <a:headEnd/>
                <a:tailEnd/>
              </a:ln>
            </p:spPr>
            <p:txBody>
              <a:bodyPr lIns="0" tIns="0" rIns="0" bIns="0">
                <a:spAutoFit/>
              </a:bodyPr>
              <a:lstStyle/>
              <a:p>
                <a:pPr>
                  <a:spcBef>
                    <a:spcPct val="50000"/>
                  </a:spcBef>
                </a:pPr>
                <a:r>
                  <a:rPr lang="ja-JP" altLang="en-US" sz="400">
                    <a:cs typeface="Arial" pitchFamily="34" charset="0"/>
                  </a:rPr>
                  <a:t>津波注意報</a:t>
                </a:r>
              </a:p>
            </p:txBody>
          </p:sp>
        </p:grpSp>
      </p:grpSp>
      <p:grpSp>
        <p:nvGrpSpPr>
          <p:cNvPr id="34" name="Group 169"/>
          <p:cNvGrpSpPr>
            <a:grpSpLocks/>
          </p:cNvGrpSpPr>
          <p:nvPr/>
        </p:nvGrpSpPr>
        <p:grpSpPr bwMode="auto">
          <a:xfrm>
            <a:off x="5219700" y="2584450"/>
            <a:ext cx="1195388" cy="936625"/>
            <a:chOff x="5142" y="3672"/>
            <a:chExt cx="540" cy="366"/>
          </a:xfrm>
        </p:grpSpPr>
        <p:pic>
          <p:nvPicPr>
            <p:cNvPr id="35" name="Picture 170"/>
            <p:cNvPicPr>
              <a:picLocks noChangeAspect="1" noChangeArrowheads="1"/>
            </p:cNvPicPr>
            <p:nvPr/>
          </p:nvPicPr>
          <p:blipFill>
            <a:blip r:embed="rId11" cstate="print"/>
            <a:srcRect/>
            <a:stretch>
              <a:fillRect/>
            </a:stretch>
          </p:blipFill>
          <p:spPr bwMode="auto">
            <a:xfrm>
              <a:off x="5142" y="3672"/>
              <a:ext cx="537" cy="366"/>
            </a:xfrm>
            <a:prstGeom prst="rect">
              <a:avLst/>
            </a:prstGeom>
            <a:ln>
              <a:noFill/>
            </a:ln>
            <a:effectLst>
              <a:outerShdw blurRad="292100" dist="139700" dir="2700000" algn="tl" rotWithShape="0">
                <a:srgbClr val="333333">
                  <a:alpha val="65000"/>
                </a:srgbClr>
              </a:outerShdw>
            </a:effectLst>
          </p:spPr>
        </p:pic>
        <p:sp>
          <p:nvSpPr>
            <p:cNvPr id="36" name="Rectangle 171"/>
            <p:cNvSpPr>
              <a:spLocks noChangeArrowheads="1"/>
            </p:cNvSpPr>
            <p:nvPr/>
          </p:nvSpPr>
          <p:spPr bwMode="auto">
            <a:xfrm>
              <a:off x="5142" y="3672"/>
              <a:ext cx="540" cy="366"/>
            </a:xfrm>
            <a:prstGeom prst="rect">
              <a:avLst/>
            </a:prstGeom>
            <a:noFill/>
            <a:ln w="9525">
              <a:solidFill>
                <a:srgbClr val="339966"/>
              </a:solidFill>
              <a:miter lim="800000"/>
              <a:headEnd/>
              <a:tailEnd/>
            </a:ln>
          </p:spPr>
          <p:txBody>
            <a:bodyPr wrap="none" anchor="ctr"/>
            <a:lstStyle/>
            <a:p>
              <a:endParaRPr lang="ja-JP" altLang="en-US">
                <a:cs typeface="Arial" pitchFamily="34" charset="0"/>
              </a:endParaRPr>
            </a:p>
          </p:txBody>
        </p:sp>
      </p:grpSp>
      <p:sp>
        <p:nvSpPr>
          <p:cNvPr id="37" name="Oval 173"/>
          <p:cNvSpPr>
            <a:spLocks noChangeArrowheads="1"/>
          </p:cNvSpPr>
          <p:nvPr/>
        </p:nvSpPr>
        <p:spPr bwMode="auto">
          <a:xfrm>
            <a:off x="5380038" y="2549525"/>
            <a:ext cx="1035050" cy="338138"/>
          </a:xfrm>
          <a:prstGeom prst="ellipse">
            <a:avLst/>
          </a:prstGeom>
          <a:solidFill>
            <a:srgbClr val="FFC000"/>
          </a:solidFill>
          <a:ln w="9525">
            <a:solidFill>
              <a:srgbClr val="003300"/>
            </a:solidFill>
            <a:round/>
            <a:headEnd/>
            <a:tailEnd/>
          </a:ln>
        </p:spPr>
        <p:txBody>
          <a:bodyPr wrap="none" anchor="ctr"/>
          <a:lstStyle/>
          <a:p>
            <a:pPr algn="ctr"/>
            <a:r>
              <a:rPr lang="en-US" altLang="ja-JP" sz="1600" b="1">
                <a:cs typeface="Arial" pitchFamily="34" charset="0"/>
              </a:rPr>
              <a:t>Forecast</a:t>
            </a:r>
          </a:p>
        </p:txBody>
      </p:sp>
      <p:sp>
        <p:nvSpPr>
          <p:cNvPr id="38" name="Text Box 177"/>
          <p:cNvSpPr txBox="1">
            <a:spLocks noChangeArrowheads="1"/>
          </p:cNvSpPr>
          <p:nvPr/>
        </p:nvSpPr>
        <p:spPr bwMode="auto">
          <a:xfrm>
            <a:off x="3844925" y="3141663"/>
            <a:ext cx="1590675" cy="714375"/>
          </a:xfrm>
          <a:prstGeom prst="rect">
            <a:avLst/>
          </a:prstGeom>
          <a:solidFill>
            <a:schemeClr val="bg1"/>
          </a:solidFill>
          <a:ln w="12700">
            <a:solidFill>
              <a:srgbClr val="FF99CC"/>
            </a:solidFill>
            <a:miter lim="800000"/>
            <a:headEnd/>
            <a:tailEnd/>
          </a:ln>
          <a:effectLst>
            <a:outerShdw blurRad="101600" dist="127000" dir="2700000" algn="tl" rotWithShape="0">
              <a:prstClr val="black">
                <a:alpha val="40000"/>
              </a:prstClr>
            </a:outerShdw>
          </a:effectLst>
        </p:spPr>
        <p:txBody>
          <a:bodyPr lIns="18000" tIns="10800" rIns="18000" bIns="10800">
            <a:spAutoFit/>
          </a:bodyPr>
          <a:lstStyle/>
          <a:p>
            <a:pPr>
              <a:spcBef>
                <a:spcPct val="50000"/>
              </a:spcBef>
              <a:defRPr/>
            </a:pPr>
            <a:r>
              <a:rPr lang="ja-JP" altLang="en-US" sz="500" dirty="0">
                <a:cs typeface="Arial" pitchFamily="34" charset="0"/>
              </a:rPr>
              <a:t>火山名　○○山　噴火警報（火口周辺）</a:t>
            </a:r>
            <a:br>
              <a:rPr lang="ja-JP" altLang="en-US" sz="500" dirty="0">
                <a:cs typeface="Arial" pitchFamily="34" charset="0"/>
              </a:rPr>
            </a:br>
            <a:r>
              <a:rPr lang="ja-JP" altLang="en-US" sz="500" dirty="0">
                <a:cs typeface="Arial" pitchFamily="34" charset="0"/>
              </a:rPr>
              <a:t>平成</a:t>
            </a:r>
            <a:r>
              <a:rPr lang="en-US" altLang="ja-JP" sz="500" dirty="0">
                <a:cs typeface="Arial" pitchFamily="34" charset="0"/>
              </a:rPr>
              <a:t>20</a:t>
            </a:r>
            <a:r>
              <a:rPr lang="ja-JP" altLang="en-US" sz="500" dirty="0">
                <a:cs typeface="Arial" pitchFamily="34" charset="0"/>
              </a:rPr>
              <a:t>年</a:t>
            </a:r>
            <a:r>
              <a:rPr lang="en-US" altLang="ja-JP" sz="500" dirty="0">
                <a:cs typeface="Arial" pitchFamily="34" charset="0"/>
              </a:rPr>
              <a:t>X</a:t>
            </a:r>
            <a:r>
              <a:rPr lang="ja-JP" altLang="en-US" sz="500" dirty="0">
                <a:cs typeface="Arial" pitchFamily="34" charset="0"/>
              </a:rPr>
              <a:t>月</a:t>
            </a:r>
            <a:r>
              <a:rPr lang="en-US" altLang="ja-JP" sz="500" dirty="0">
                <a:cs typeface="Arial" pitchFamily="34" charset="0"/>
              </a:rPr>
              <a:t>X</a:t>
            </a:r>
            <a:r>
              <a:rPr lang="ja-JP" altLang="en-US" sz="500" dirty="0">
                <a:cs typeface="Arial" pitchFamily="34" charset="0"/>
              </a:rPr>
              <a:t>日</a:t>
            </a:r>
            <a:r>
              <a:rPr lang="en-US" altLang="ja-JP" sz="500" dirty="0">
                <a:cs typeface="Arial" pitchFamily="34" charset="0"/>
              </a:rPr>
              <a:t>X</a:t>
            </a:r>
            <a:r>
              <a:rPr lang="ja-JP" altLang="en-US" sz="500" dirty="0">
                <a:cs typeface="Arial" pitchFamily="34" charset="0"/>
              </a:rPr>
              <a:t>時</a:t>
            </a:r>
            <a:r>
              <a:rPr lang="en-US" altLang="ja-JP" sz="500" dirty="0">
                <a:cs typeface="Arial" pitchFamily="34" charset="0"/>
              </a:rPr>
              <a:t>X</a:t>
            </a:r>
            <a:r>
              <a:rPr lang="ja-JP" altLang="en-US" sz="500" dirty="0">
                <a:cs typeface="Arial" pitchFamily="34" charset="0"/>
              </a:rPr>
              <a:t>分　　△△管区気象台</a:t>
            </a:r>
          </a:p>
          <a:p>
            <a:pPr>
              <a:spcBef>
                <a:spcPct val="50000"/>
              </a:spcBef>
              <a:defRPr/>
            </a:pPr>
            <a:r>
              <a:rPr lang="ja-JP" altLang="en-US" sz="500" dirty="0">
                <a:cs typeface="Arial" pitchFamily="34" charset="0"/>
              </a:rPr>
              <a:t>＜○○山に火口周辺警報（噴火警戒レベル２、火口周辺規制）を発表＞</a:t>
            </a:r>
          </a:p>
          <a:p>
            <a:pPr>
              <a:spcBef>
                <a:spcPct val="50000"/>
              </a:spcBef>
              <a:defRPr/>
            </a:pPr>
            <a:r>
              <a:rPr lang="ja-JP" altLang="en-US" sz="500" dirty="0">
                <a:cs typeface="Arial" pitchFamily="34" charset="0"/>
              </a:rPr>
              <a:t>○○山では火口周辺に影響を及ぼす噴火が予想さ</a:t>
            </a:r>
          </a:p>
          <a:p>
            <a:pPr>
              <a:spcBef>
                <a:spcPct val="50000"/>
              </a:spcBef>
              <a:defRPr/>
            </a:pPr>
            <a:r>
              <a:rPr lang="ja-JP" altLang="en-US" sz="500" dirty="0">
                <a:cs typeface="Arial" pitchFamily="34" charset="0"/>
              </a:rPr>
              <a:t>対象市町村等　△△県：□□市、◇◇村</a:t>
            </a:r>
          </a:p>
          <a:p>
            <a:pPr>
              <a:spcBef>
                <a:spcPct val="50000"/>
              </a:spcBef>
              <a:defRPr/>
            </a:pPr>
            <a:r>
              <a:rPr lang="ja-JP" altLang="en-US" sz="500" dirty="0">
                <a:cs typeface="Arial" pitchFamily="34" charset="0"/>
              </a:rPr>
              <a:t>＜噴火警戒レベルを１（平常）から２（火口周辺</a:t>
            </a:r>
          </a:p>
        </p:txBody>
      </p:sp>
      <p:sp>
        <p:nvSpPr>
          <p:cNvPr id="39" name="Oval 178"/>
          <p:cNvSpPr>
            <a:spLocks noChangeArrowheads="1"/>
          </p:cNvSpPr>
          <p:nvPr/>
        </p:nvSpPr>
        <p:spPr bwMode="auto">
          <a:xfrm>
            <a:off x="4500563" y="3573463"/>
            <a:ext cx="1223962" cy="446087"/>
          </a:xfrm>
          <a:prstGeom prst="ellipse">
            <a:avLst/>
          </a:prstGeom>
          <a:solidFill>
            <a:srgbClr val="FFC000"/>
          </a:solidFill>
          <a:ln w="9525">
            <a:solidFill>
              <a:srgbClr val="003300"/>
            </a:solidFill>
            <a:round/>
            <a:headEnd/>
            <a:tailEnd/>
          </a:ln>
        </p:spPr>
        <p:txBody>
          <a:bodyPr wrap="none" anchor="ctr"/>
          <a:lstStyle/>
          <a:p>
            <a:pPr algn="ctr"/>
            <a:r>
              <a:rPr lang="en-US" altLang="ja-JP" sz="1600" b="1">
                <a:cs typeface="Arial" pitchFamily="34" charset="0"/>
              </a:rPr>
              <a:t>Information</a:t>
            </a:r>
          </a:p>
        </p:txBody>
      </p:sp>
      <p:sp>
        <p:nvSpPr>
          <p:cNvPr id="40" name="Oval 181"/>
          <p:cNvSpPr>
            <a:spLocks noChangeArrowheads="1"/>
          </p:cNvSpPr>
          <p:nvPr/>
        </p:nvSpPr>
        <p:spPr bwMode="auto">
          <a:xfrm>
            <a:off x="3276600" y="3198813"/>
            <a:ext cx="976313" cy="431800"/>
          </a:xfrm>
          <a:prstGeom prst="ellipse">
            <a:avLst/>
          </a:prstGeom>
          <a:solidFill>
            <a:srgbClr val="FFC000"/>
          </a:solidFill>
          <a:ln w="9525">
            <a:solidFill>
              <a:srgbClr val="003300"/>
            </a:solidFill>
            <a:round/>
            <a:headEnd/>
            <a:tailEnd/>
          </a:ln>
        </p:spPr>
        <p:txBody>
          <a:bodyPr wrap="none" anchor="ctr"/>
          <a:lstStyle/>
          <a:p>
            <a:pPr algn="ctr"/>
            <a:r>
              <a:rPr lang="en-US" altLang="ja-JP" sz="1600" b="1">
                <a:cs typeface="Arial" pitchFamily="34" charset="0"/>
              </a:rPr>
              <a:t>Warnings</a:t>
            </a:r>
          </a:p>
        </p:txBody>
      </p:sp>
      <p:pic>
        <p:nvPicPr>
          <p:cNvPr id="41" name="Picture 4" descr="http://www.fdma.go.jp/neuter/topics/tsunamisaigai/jpg/13.jpg"/>
          <p:cNvPicPr>
            <a:picLocks noChangeAspect="1" noChangeArrowheads="1"/>
          </p:cNvPicPr>
          <p:nvPr/>
        </p:nvPicPr>
        <p:blipFill>
          <a:blip r:embed="rId12" cstate="print"/>
          <a:srcRect/>
          <a:stretch>
            <a:fillRect/>
          </a:stretch>
        </p:blipFill>
        <p:spPr bwMode="auto">
          <a:xfrm>
            <a:off x="7164388" y="5037138"/>
            <a:ext cx="1800225" cy="1344612"/>
          </a:xfrm>
          <a:prstGeom prst="rect">
            <a:avLst/>
          </a:prstGeom>
          <a:noFill/>
          <a:ln w="9525">
            <a:noFill/>
            <a:miter lim="800000"/>
            <a:headEnd/>
            <a:tailEnd/>
          </a:ln>
        </p:spPr>
      </p:pic>
      <p:pic>
        <p:nvPicPr>
          <p:cNvPr id="42" name="Picture 16"/>
          <p:cNvPicPr>
            <a:picLocks noChangeAspect="1" noChangeArrowheads="1"/>
          </p:cNvPicPr>
          <p:nvPr/>
        </p:nvPicPr>
        <p:blipFill>
          <a:blip r:embed="rId13" cstate="print"/>
          <a:srcRect/>
          <a:stretch>
            <a:fillRect/>
          </a:stretch>
        </p:blipFill>
        <p:spPr bwMode="auto">
          <a:xfrm>
            <a:off x="6372225" y="4322763"/>
            <a:ext cx="1800225" cy="793750"/>
          </a:xfrm>
          <a:prstGeom prst="rect">
            <a:avLst/>
          </a:prstGeom>
          <a:noFill/>
          <a:ln w="9525">
            <a:noFill/>
            <a:miter lim="800000"/>
            <a:headEnd/>
            <a:tailEnd/>
          </a:ln>
        </p:spPr>
      </p:pic>
      <p:sp>
        <p:nvSpPr>
          <p:cNvPr id="43" name="右矢印 42"/>
          <p:cNvSpPr/>
          <p:nvPr/>
        </p:nvSpPr>
        <p:spPr>
          <a:xfrm>
            <a:off x="3779838" y="4581525"/>
            <a:ext cx="2447925" cy="431800"/>
          </a:xfrm>
          <a:prstGeom prst="rightArrow">
            <a:avLst>
              <a:gd name="adj1" fmla="val 50000"/>
              <a:gd name="adj2" fmla="val 11858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Arial" pitchFamily="34" charset="0"/>
              <a:cs typeface="Arial" pitchFamily="34" charset="0"/>
            </a:endParaRPr>
          </a:p>
        </p:txBody>
      </p:sp>
      <p:pic>
        <p:nvPicPr>
          <p:cNvPr id="44" name="Picture 7"/>
          <p:cNvPicPr>
            <a:picLocks noChangeAspect="1" noChangeArrowheads="1"/>
          </p:cNvPicPr>
          <p:nvPr/>
        </p:nvPicPr>
        <p:blipFill>
          <a:blip r:embed="rId14" cstate="print"/>
          <a:srcRect/>
          <a:stretch>
            <a:fillRect/>
          </a:stretch>
        </p:blipFill>
        <p:spPr bwMode="auto">
          <a:xfrm>
            <a:off x="4356100" y="5445125"/>
            <a:ext cx="1676400" cy="1296988"/>
          </a:xfrm>
          <a:prstGeom prst="rect">
            <a:avLst/>
          </a:prstGeom>
          <a:noFill/>
          <a:ln w="9525">
            <a:noFill/>
            <a:miter lim="800000"/>
            <a:headEnd/>
            <a:tailEnd/>
          </a:ln>
        </p:spPr>
      </p:pic>
      <p:sp>
        <p:nvSpPr>
          <p:cNvPr id="45" name="Oval 181"/>
          <p:cNvSpPr>
            <a:spLocks noChangeArrowheads="1"/>
          </p:cNvSpPr>
          <p:nvPr/>
        </p:nvSpPr>
        <p:spPr bwMode="auto">
          <a:xfrm>
            <a:off x="3995738" y="4868863"/>
            <a:ext cx="1655762" cy="600075"/>
          </a:xfrm>
          <a:prstGeom prst="ellipse">
            <a:avLst/>
          </a:prstGeom>
          <a:solidFill>
            <a:srgbClr val="FF0000"/>
          </a:solidFill>
          <a:ln w="9525">
            <a:solidFill>
              <a:srgbClr val="003300"/>
            </a:solidFill>
            <a:round/>
            <a:headEnd/>
            <a:tailEnd/>
          </a:ln>
        </p:spPr>
        <p:txBody>
          <a:bodyPr wrap="none" anchor="ctr"/>
          <a:lstStyle/>
          <a:p>
            <a:pPr algn="ctr"/>
            <a:r>
              <a:rPr lang="en-US" altLang="ja-JP" sz="1400" b="1">
                <a:cs typeface="Arial" pitchFamily="34" charset="0"/>
              </a:rPr>
              <a:t>Evacuation Order </a:t>
            </a:r>
          </a:p>
          <a:p>
            <a:pPr algn="ctr"/>
            <a:r>
              <a:rPr lang="en-US" altLang="ja-JP" sz="1400" b="1">
                <a:cs typeface="Arial" pitchFamily="34" charset="0"/>
              </a:rPr>
              <a:t>and Instruction</a:t>
            </a:r>
          </a:p>
        </p:txBody>
      </p:sp>
      <p:pic>
        <p:nvPicPr>
          <p:cNvPr id="46" name="Picture 12" descr="MCj04348740000[1]"/>
          <p:cNvPicPr>
            <a:picLocks noChangeAspect="1" noChangeArrowheads="1"/>
          </p:cNvPicPr>
          <p:nvPr/>
        </p:nvPicPr>
        <p:blipFill>
          <a:blip r:embed="rId7" cstate="print"/>
          <a:stretch>
            <a:fillRect/>
          </a:stretch>
        </p:blipFill>
        <p:spPr bwMode="auto">
          <a:xfrm>
            <a:off x="2781958" y="4159238"/>
            <a:ext cx="925946" cy="925946"/>
          </a:xfrm>
          <a:prstGeom prst="rect">
            <a:avLst/>
          </a:prstGeom>
          <a:noFill/>
          <a:ln>
            <a:noFill/>
          </a:ln>
          <a:scene3d>
            <a:camera prst="orthographicFront">
              <a:rot lat="0" lon="10800000" rev="0"/>
            </a:camera>
            <a:lightRig rig="threePt" dir="t"/>
          </a:scene3d>
        </p:spPr>
      </p:pic>
      <p:pic>
        <p:nvPicPr>
          <p:cNvPr id="47" name="Picture 6" descr="クリックすると新しいウィンドウで開きます"/>
          <p:cNvPicPr>
            <a:picLocks noChangeAspect="1" noChangeArrowheads="1"/>
          </p:cNvPicPr>
          <p:nvPr/>
        </p:nvPicPr>
        <p:blipFill>
          <a:blip r:embed="rId15" cstate="print"/>
          <a:srcRect/>
          <a:stretch>
            <a:fillRect/>
          </a:stretch>
        </p:blipFill>
        <p:spPr bwMode="auto">
          <a:xfrm>
            <a:off x="7956550" y="1811338"/>
            <a:ext cx="576263" cy="1001712"/>
          </a:xfrm>
          <a:prstGeom prst="rect">
            <a:avLst/>
          </a:prstGeom>
          <a:noFill/>
          <a:ln w="9525">
            <a:noFill/>
            <a:miter lim="800000"/>
            <a:headEnd/>
            <a:tailEnd/>
          </a:ln>
        </p:spPr>
      </p:pic>
      <p:pic>
        <p:nvPicPr>
          <p:cNvPr id="48" name="Picture 8"/>
          <p:cNvPicPr>
            <a:picLocks noChangeAspect="1" noChangeArrowheads="1"/>
          </p:cNvPicPr>
          <p:nvPr/>
        </p:nvPicPr>
        <p:blipFill>
          <a:blip r:embed="rId16" cstate="print"/>
          <a:srcRect/>
          <a:stretch>
            <a:fillRect/>
          </a:stretch>
        </p:blipFill>
        <p:spPr bwMode="auto">
          <a:xfrm>
            <a:off x="179388" y="5373688"/>
            <a:ext cx="1512887" cy="1311275"/>
          </a:xfrm>
          <a:prstGeom prst="rect">
            <a:avLst/>
          </a:prstGeom>
          <a:noFill/>
          <a:ln w="9525">
            <a:noFill/>
            <a:miter lim="800000"/>
            <a:headEnd/>
            <a:tailEnd/>
          </a:ln>
        </p:spPr>
      </p:pic>
      <p:pic>
        <p:nvPicPr>
          <p:cNvPr id="49" name="Picture 10"/>
          <p:cNvPicPr>
            <a:picLocks noChangeAspect="1" noChangeArrowheads="1"/>
          </p:cNvPicPr>
          <p:nvPr/>
        </p:nvPicPr>
        <p:blipFill>
          <a:blip r:embed="rId17" cstate="print"/>
          <a:srcRect/>
          <a:stretch>
            <a:fillRect/>
          </a:stretch>
        </p:blipFill>
        <p:spPr bwMode="auto">
          <a:xfrm>
            <a:off x="1835150" y="5546725"/>
            <a:ext cx="1368425" cy="654050"/>
          </a:xfrm>
          <a:prstGeom prst="rect">
            <a:avLst/>
          </a:prstGeom>
          <a:noFill/>
          <a:ln w="9525">
            <a:noFill/>
            <a:miter lim="800000"/>
            <a:headEnd/>
            <a:tailEnd/>
          </a:ln>
        </p:spPr>
      </p:pic>
      <p:sp>
        <p:nvSpPr>
          <p:cNvPr id="50" name="Text Box 19"/>
          <p:cNvSpPr txBox="1">
            <a:spLocks noChangeArrowheads="1"/>
          </p:cNvSpPr>
          <p:nvPr/>
        </p:nvSpPr>
        <p:spPr bwMode="auto">
          <a:xfrm>
            <a:off x="1692275" y="6175375"/>
            <a:ext cx="2560638" cy="709613"/>
          </a:xfrm>
          <a:prstGeom prst="rect">
            <a:avLst/>
          </a:prstGeom>
          <a:noFill/>
          <a:ln w="9525" algn="ctr">
            <a:noFill/>
            <a:miter lim="800000"/>
            <a:headEnd/>
            <a:tailEnd/>
          </a:ln>
        </p:spPr>
        <p:txBody>
          <a:bodyPr lIns="90000" tIns="46800" rIns="90000" bIns="46800">
            <a:spAutoFit/>
          </a:bodyPr>
          <a:lstStyle/>
          <a:p>
            <a:pPr>
              <a:buFont typeface="Wingdings" pitchFamily="2" charset="2"/>
              <a:buChar char="ü"/>
              <a:defRPr/>
            </a:pPr>
            <a:r>
              <a:rPr lang="ja-JP" altLang="en-US" sz="2000" dirty="0">
                <a:ea typeface="+mj-ea"/>
                <a:cs typeface="Arial" pitchFamily="34" charset="0"/>
              </a:rPr>
              <a:t> </a:t>
            </a:r>
            <a:r>
              <a:rPr lang="en-US" altLang="ja-JP" sz="2000" dirty="0">
                <a:cs typeface="Arial" pitchFamily="34" charset="0"/>
              </a:rPr>
              <a:t>Staff assembling</a:t>
            </a:r>
            <a:endParaRPr lang="en-US" altLang="ja-JP" sz="2000" dirty="0">
              <a:ea typeface="+mj-ea"/>
              <a:cs typeface="Arial" pitchFamily="34" charset="0"/>
            </a:endParaRPr>
          </a:p>
          <a:p>
            <a:pPr>
              <a:buFont typeface="Wingdings" pitchFamily="2" charset="2"/>
              <a:buChar char="ü"/>
              <a:defRPr/>
            </a:pPr>
            <a:r>
              <a:rPr lang="ja-JP" altLang="en-US" sz="2000" dirty="0">
                <a:ea typeface="+mj-ea"/>
                <a:cs typeface="Arial" pitchFamily="34" charset="0"/>
              </a:rPr>
              <a:t> </a:t>
            </a:r>
            <a:r>
              <a:rPr lang="en-US" altLang="ja-JP" sz="2000" dirty="0">
                <a:ea typeface="+mj-ea"/>
                <a:cs typeface="Arial" pitchFamily="34" charset="0"/>
              </a:rPr>
              <a:t>Patrol/Caution</a:t>
            </a:r>
            <a:endParaRPr lang="ja-JP" altLang="en-US" sz="2000" dirty="0">
              <a:ea typeface="+mj-ea"/>
              <a:cs typeface="Arial" pitchFamily="34" charset="0"/>
            </a:endParaRPr>
          </a:p>
        </p:txBody>
      </p:sp>
      <p:sp>
        <p:nvSpPr>
          <p:cNvPr id="51" name="Rectangle 70"/>
          <p:cNvSpPr>
            <a:spLocks noChangeArrowheads="1"/>
          </p:cNvSpPr>
          <p:nvPr/>
        </p:nvSpPr>
        <p:spPr bwMode="auto">
          <a:xfrm>
            <a:off x="0" y="-27384"/>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3200" b="1" dirty="0" smtClean="0"/>
              <a:t>Action of Local Governments and Citizens</a:t>
            </a:r>
            <a:endParaRPr lang="en-US" altLang="ja-JP" sz="32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79512" y="1124744"/>
            <a:ext cx="8964488" cy="4493538"/>
          </a:xfrm>
          <a:prstGeom prst="rect">
            <a:avLst/>
          </a:prstGeom>
          <a:noFill/>
        </p:spPr>
        <p:txBody>
          <a:bodyPr wrap="square">
            <a:spAutoFit/>
          </a:bodyPr>
          <a:lstStyle/>
          <a:p>
            <a:pPr marL="444500" indent="-444500">
              <a:buFont typeface="Wingdings" pitchFamily="2" charset="2"/>
              <a:buChar char="l"/>
            </a:pPr>
            <a:r>
              <a:rPr kumimoji="1" lang="en-US" altLang="ja-JP" sz="3200" dirty="0">
                <a:solidFill>
                  <a:schemeClr val="bg1">
                    <a:lumMod val="75000"/>
                  </a:schemeClr>
                </a:solidFill>
              </a:rPr>
              <a:t>Background of </a:t>
            </a:r>
            <a:r>
              <a:rPr lang="en-US" altLang="ja-JP" sz="3200" dirty="0" smtClean="0">
                <a:solidFill>
                  <a:schemeClr val="bg1">
                    <a:lumMod val="75000"/>
                  </a:schemeClr>
                </a:solidFill>
              </a:rPr>
              <a:t>disaster countermeasures</a:t>
            </a:r>
            <a:r>
              <a:rPr kumimoji="1" lang="en-US" altLang="ja-JP" sz="3200" dirty="0" smtClean="0">
                <a:solidFill>
                  <a:schemeClr val="bg1">
                    <a:lumMod val="75000"/>
                  </a:schemeClr>
                </a:solidFill>
              </a:rPr>
              <a:t> </a:t>
            </a:r>
            <a:r>
              <a:rPr kumimoji="1" lang="en-US" altLang="ja-JP" sz="3200" dirty="0">
                <a:solidFill>
                  <a:schemeClr val="bg1">
                    <a:lumMod val="75000"/>
                  </a:schemeClr>
                </a:solidFill>
              </a:rPr>
              <a:t>in Japan</a:t>
            </a:r>
          </a:p>
          <a:p>
            <a:pPr marL="444500" indent="-444500">
              <a:spcBef>
                <a:spcPts val="600"/>
              </a:spcBef>
              <a:buFont typeface="Wingdings" pitchFamily="2" charset="2"/>
              <a:buChar char="l"/>
            </a:pPr>
            <a:r>
              <a:rPr kumimoji="1" lang="en-US" altLang="ja-JP" sz="3200" dirty="0">
                <a:solidFill>
                  <a:schemeClr val="bg1">
                    <a:lumMod val="75000"/>
                  </a:schemeClr>
                </a:solidFill>
              </a:rPr>
              <a:t>Governance and Institutional Arrangements</a:t>
            </a:r>
          </a:p>
          <a:p>
            <a:pPr marL="444500" indent="-444500">
              <a:spcBef>
                <a:spcPts val="600"/>
              </a:spcBef>
              <a:buFont typeface="Wingdings" pitchFamily="2" charset="2"/>
              <a:buChar char="l"/>
            </a:pPr>
            <a:r>
              <a:rPr lang="en-US" altLang="ja-JP" sz="3200" dirty="0" smtClean="0"/>
              <a:t>Natural Disasters in Japan</a:t>
            </a:r>
            <a:endParaRPr kumimoji="1" lang="en-US" altLang="ja-JP" sz="3200" dirty="0"/>
          </a:p>
          <a:p>
            <a:pPr marL="444500" indent="-444500">
              <a:spcBef>
                <a:spcPts val="600"/>
              </a:spcBef>
              <a:buFont typeface="Wingdings" pitchFamily="2" charset="2"/>
              <a:buChar char="l"/>
            </a:pPr>
            <a:r>
              <a:rPr lang="en-US" altLang="ja-JP" sz="3200" dirty="0" smtClean="0">
                <a:solidFill>
                  <a:schemeClr val="bg1">
                    <a:lumMod val="75000"/>
                  </a:schemeClr>
                </a:solidFill>
              </a:rPr>
              <a:t>Collecting and Sharing of Disaster Damage Data</a:t>
            </a:r>
            <a:endParaRPr kumimoji="1" lang="en-US" altLang="ja-JP" sz="3200" dirty="0">
              <a:solidFill>
                <a:schemeClr val="bg1">
                  <a:lumMod val="75000"/>
                </a:schemeClr>
              </a:solidFill>
            </a:endParaRPr>
          </a:p>
          <a:p>
            <a:pPr marL="444500" indent="-444500">
              <a:spcBef>
                <a:spcPts val="600"/>
              </a:spcBef>
              <a:buFont typeface="Wingdings" pitchFamily="2" charset="2"/>
              <a:buChar char="l"/>
            </a:pPr>
            <a:r>
              <a:rPr lang="en-US" altLang="ja-JP" sz="3200" dirty="0" smtClean="0">
                <a:solidFill>
                  <a:schemeClr val="bg1">
                    <a:lumMod val="75000"/>
                  </a:schemeClr>
                </a:solidFill>
              </a:rPr>
              <a:t>Meteorological Data Monitoring</a:t>
            </a:r>
            <a:endParaRPr kumimoji="1" lang="en-US" altLang="ja-JP" sz="3200" dirty="0">
              <a:solidFill>
                <a:schemeClr val="bg1">
                  <a:lumMod val="75000"/>
                </a:schemeClr>
              </a:solidFill>
            </a:endParaRPr>
          </a:p>
          <a:p>
            <a:pPr marL="444500" indent="-444500">
              <a:spcBef>
                <a:spcPts val="600"/>
              </a:spcBef>
              <a:buFont typeface="Wingdings" pitchFamily="2" charset="2"/>
              <a:buChar char="l"/>
            </a:pPr>
            <a:r>
              <a:rPr lang="en-US" altLang="ja-JP" sz="3200" dirty="0" smtClean="0">
                <a:solidFill>
                  <a:schemeClr val="bg1">
                    <a:lumMod val="75000"/>
                  </a:schemeClr>
                </a:solidFill>
              </a:rPr>
              <a:t>Hazard Maps and Examples of Disaster Data Analysis</a:t>
            </a:r>
            <a:endParaRPr kumimoji="1" lang="en-US" altLang="ja-JP" sz="3200" dirty="0">
              <a:solidFill>
                <a:schemeClr val="bg1">
                  <a:lumMod val="75000"/>
                </a:schemeClr>
              </a:solidFill>
            </a:endParaRPr>
          </a:p>
          <a:p>
            <a:pPr marL="444500" indent="-444500">
              <a:spcBef>
                <a:spcPts val="600"/>
              </a:spcBef>
              <a:buFont typeface="Wingdings" pitchFamily="2" charset="2"/>
              <a:buChar char="l"/>
            </a:pPr>
            <a:r>
              <a:rPr kumimoji="1" lang="en-US" altLang="ja-JP" sz="3200" dirty="0" smtClean="0">
                <a:solidFill>
                  <a:schemeClr val="bg1">
                    <a:lumMod val="75000"/>
                  </a:schemeClr>
                </a:solidFill>
              </a:rPr>
              <a:t>Summary</a:t>
            </a:r>
            <a:endParaRPr kumimoji="1" lang="en-US" altLang="ja-JP" sz="32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p:cNvPicPr>
            <a:picLocks noChangeAspect="1" noChangeArrowheads="1"/>
          </p:cNvPicPr>
          <p:nvPr/>
        </p:nvPicPr>
        <p:blipFill>
          <a:blip r:embed="rId2" cstate="print"/>
          <a:srcRect/>
          <a:stretch>
            <a:fillRect/>
          </a:stretch>
        </p:blipFill>
        <p:spPr bwMode="auto">
          <a:xfrm>
            <a:off x="85725" y="3991892"/>
            <a:ext cx="3478213" cy="1957388"/>
          </a:xfrm>
          <a:prstGeom prst="rect">
            <a:avLst/>
          </a:prstGeom>
          <a:noFill/>
          <a:ln w="9525">
            <a:solidFill>
              <a:schemeClr val="tx1">
                <a:lumMod val="50000"/>
                <a:lumOff val="50000"/>
              </a:schemeClr>
            </a:solidFill>
            <a:miter lim="800000"/>
            <a:headEnd/>
            <a:tailEnd/>
          </a:ln>
        </p:spPr>
      </p:pic>
      <p:pic>
        <p:nvPicPr>
          <p:cNvPr id="5" name="Picture 1"/>
          <p:cNvPicPr>
            <a:picLocks noChangeAspect="1" noChangeArrowheads="1"/>
          </p:cNvPicPr>
          <p:nvPr/>
        </p:nvPicPr>
        <p:blipFill>
          <a:blip r:embed="rId3" cstate="print"/>
          <a:srcRect/>
          <a:stretch>
            <a:fillRect/>
          </a:stretch>
        </p:blipFill>
        <p:spPr bwMode="auto">
          <a:xfrm>
            <a:off x="250825" y="823242"/>
            <a:ext cx="2981325" cy="2555875"/>
          </a:xfrm>
          <a:prstGeom prst="rect">
            <a:avLst/>
          </a:prstGeom>
          <a:noFill/>
          <a:ln w="9525">
            <a:noFill/>
            <a:miter lim="800000"/>
            <a:headEnd/>
            <a:tailEnd/>
          </a:ln>
        </p:spPr>
      </p:pic>
      <p:sp>
        <p:nvSpPr>
          <p:cNvPr id="6" name="正方形/長方形 5"/>
          <p:cNvSpPr/>
          <p:nvPr/>
        </p:nvSpPr>
        <p:spPr>
          <a:xfrm>
            <a:off x="2555875" y="2205038"/>
            <a:ext cx="792163" cy="1223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j-ea"/>
              <a:ea typeface="+mj-ea"/>
            </a:endParaRPr>
          </a:p>
        </p:txBody>
      </p:sp>
      <p:pic>
        <p:nvPicPr>
          <p:cNvPr id="7" name="Picture 4" descr="DSCF3827"/>
          <p:cNvPicPr>
            <a:picLocks noChangeAspect="1" noChangeArrowheads="1"/>
          </p:cNvPicPr>
          <p:nvPr/>
        </p:nvPicPr>
        <p:blipFill>
          <a:blip r:embed="rId4" cstate="print"/>
          <a:srcRect/>
          <a:stretch>
            <a:fillRect/>
          </a:stretch>
        </p:blipFill>
        <p:spPr bwMode="auto">
          <a:xfrm>
            <a:off x="2627313" y="4652963"/>
            <a:ext cx="2859087" cy="2141537"/>
          </a:xfrm>
          <a:prstGeom prst="rect">
            <a:avLst/>
          </a:prstGeom>
          <a:noFill/>
          <a:ln w="6350">
            <a:solidFill>
              <a:schemeClr val="tx1">
                <a:lumMod val="50000"/>
                <a:lumOff val="50000"/>
              </a:schemeClr>
            </a:solidFill>
            <a:miter lim="800000"/>
            <a:headEnd/>
            <a:tailEnd/>
          </a:ln>
        </p:spPr>
      </p:pic>
      <p:pic>
        <p:nvPicPr>
          <p:cNvPr id="8" name="Picture 53" descr="P1010010"/>
          <p:cNvPicPr>
            <a:picLocks noChangeAspect="1" noChangeArrowheads="1"/>
          </p:cNvPicPr>
          <p:nvPr/>
        </p:nvPicPr>
        <p:blipFill>
          <a:blip r:embed="rId5" cstate="print"/>
          <a:srcRect/>
          <a:stretch>
            <a:fillRect/>
          </a:stretch>
        </p:blipFill>
        <p:spPr bwMode="auto">
          <a:xfrm>
            <a:off x="6084168" y="4653136"/>
            <a:ext cx="2905125" cy="2176463"/>
          </a:xfrm>
          <a:prstGeom prst="rect">
            <a:avLst/>
          </a:prstGeom>
          <a:noFill/>
          <a:ln w="6350">
            <a:solidFill>
              <a:schemeClr val="tx1">
                <a:lumMod val="50000"/>
                <a:lumOff val="50000"/>
              </a:schemeClr>
            </a:solidFill>
            <a:miter lim="800000"/>
            <a:headEnd/>
            <a:tailEnd/>
          </a:ln>
        </p:spPr>
      </p:pic>
      <p:pic>
        <p:nvPicPr>
          <p:cNvPr id="10" name="Picture 42" descr="山口県防府市_国際航業_20090722_029"/>
          <p:cNvPicPr>
            <a:picLocks noChangeAspect="1" noChangeArrowheads="1"/>
          </p:cNvPicPr>
          <p:nvPr/>
        </p:nvPicPr>
        <p:blipFill>
          <a:blip r:embed="rId6" cstate="print"/>
          <a:srcRect/>
          <a:stretch>
            <a:fillRect/>
          </a:stretch>
        </p:blipFill>
        <p:spPr bwMode="auto">
          <a:xfrm>
            <a:off x="2627313" y="2276475"/>
            <a:ext cx="3275012" cy="2195513"/>
          </a:xfrm>
          <a:prstGeom prst="rect">
            <a:avLst/>
          </a:prstGeom>
          <a:noFill/>
          <a:ln w="6350">
            <a:solidFill>
              <a:schemeClr val="tx1">
                <a:lumMod val="50000"/>
                <a:lumOff val="50000"/>
              </a:schemeClr>
            </a:solidFill>
            <a:miter lim="800000"/>
            <a:headEnd/>
            <a:tailEnd/>
          </a:ln>
        </p:spPr>
      </p:pic>
      <p:pic>
        <p:nvPicPr>
          <p:cNvPr id="11" name="Picture 18"/>
          <p:cNvPicPr>
            <a:picLocks noChangeAspect="1" noChangeArrowheads="1"/>
          </p:cNvPicPr>
          <p:nvPr/>
        </p:nvPicPr>
        <p:blipFill>
          <a:blip r:embed="rId7" cstate="print"/>
          <a:srcRect b="6030"/>
          <a:stretch>
            <a:fillRect/>
          </a:stretch>
        </p:blipFill>
        <p:spPr bwMode="auto">
          <a:xfrm>
            <a:off x="6035675" y="2252141"/>
            <a:ext cx="3000375" cy="2112963"/>
          </a:xfrm>
          <a:prstGeom prst="rect">
            <a:avLst/>
          </a:prstGeom>
          <a:noFill/>
          <a:ln w="3175">
            <a:solidFill>
              <a:schemeClr val="tx1">
                <a:lumMod val="50000"/>
                <a:lumOff val="50000"/>
              </a:schemeClr>
            </a:solidFill>
            <a:miter lim="800000"/>
            <a:headEnd/>
            <a:tailEnd/>
          </a:ln>
        </p:spPr>
      </p:pic>
      <p:sp>
        <p:nvSpPr>
          <p:cNvPr id="12" name="テキスト ボックス 22"/>
          <p:cNvSpPr txBox="1">
            <a:spLocks noChangeArrowheads="1"/>
          </p:cNvSpPr>
          <p:nvPr/>
        </p:nvSpPr>
        <p:spPr bwMode="auto">
          <a:xfrm>
            <a:off x="3419872" y="908720"/>
            <a:ext cx="5184378" cy="830997"/>
          </a:xfrm>
          <a:prstGeom prst="rect">
            <a:avLst/>
          </a:prstGeom>
          <a:noFill/>
          <a:ln w="9525">
            <a:noFill/>
            <a:miter lim="800000"/>
            <a:headEnd/>
            <a:tailEnd/>
          </a:ln>
        </p:spPr>
        <p:txBody>
          <a:bodyPr wrap="square">
            <a:spAutoFit/>
          </a:bodyPr>
          <a:lstStyle/>
          <a:p>
            <a:pPr algn="ctr"/>
            <a:r>
              <a:rPr lang="en-US" altLang="ja-JP" sz="2400" dirty="0" smtClean="0">
                <a:solidFill>
                  <a:srgbClr val="002060"/>
                </a:solidFill>
                <a:latin typeface="+mj-ea"/>
                <a:ea typeface="+mj-ea"/>
              </a:rPr>
              <a:t>Disaster related Tropical Cyclone or Developed Low or Front</a:t>
            </a:r>
            <a:endParaRPr lang="ja-JP" altLang="en-US" sz="2400" dirty="0">
              <a:solidFill>
                <a:srgbClr val="002060"/>
              </a:solidFill>
              <a:latin typeface="+mj-ea"/>
              <a:ea typeface="+mj-ea"/>
            </a:endParaRPr>
          </a:p>
        </p:txBody>
      </p:sp>
      <p:sp>
        <p:nvSpPr>
          <p:cNvPr id="13" name="テキスト ボックス 12"/>
          <p:cNvSpPr txBox="1"/>
          <p:nvPr/>
        </p:nvSpPr>
        <p:spPr>
          <a:xfrm>
            <a:off x="107504" y="3717032"/>
            <a:ext cx="1962218" cy="510778"/>
          </a:xfrm>
          <a:prstGeom prst="roundRect">
            <a:avLst/>
          </a:prstGeom>
          <a:solidFill>
            <a:schemeClr val="accent6">
              <a:lumMod val="20000"/>
              <a:lumOff val="80000"/>
            </a:schemeClr>
          </a:solidFill>
          <a:ln>
            <a:solidFill>
              <a:srgbClr val="002060"/>
            </a:solidFill>
          </a:ln>
        </p:spPr>
        <p:txBody>
          <a:bodyPr wrap="square">
            <a:spAutoFit/>
          </a:bodyPr>
          <a:lstStyle/>
          <a:p>
            <a:pPr algn="ctr">
              <a:defRPr/>
            </a:pPr>
            <a:r>
              <a:rPr lang="en-US" altLang="ja-JP" sz="2400" b="1" dirty="0" smtClean="0">
                <a:effectLst>
                  <a:outerShdw blurRad="38100" dist="38100" dir="2700000" algn="tl">
                    <a:srgbClr val="000000">
                      <a:alpha val="43137"/>
                    </a:srgbClr>
                  </a:outerShdw>
                </a:effectLst>
                <a:latin typeface="+mj-ea"/>
                <a:ea typeface="+mj-ea"/>
              </a:rPr>
              <a:t>River Flood</a:t>
            </a:r>
            <a:endParaRPr lang="ja-JP" altLang="en-US" sz="2400" b="1" dirty="0">
              <a:effectLst>
                <a:outerShdw blurRad="38100" dist="38100" dir="2700000" algn="tl">
                  <a:srgbClr val="000000">
                    <a:alpha val="43137"/>
                  </a:srgbClr>
                </a:outerShdw>
              </a:effectLst>
              <a:latin typeface="+mj-ea"/>
              <a:ea typeface="+mj-ea"/>
            </a:endParaRPr>
          </a:p>
        </p:txBody>
      </p:sp>
      <p:sp>
        <p:nvSpPr>
          <p:cNvPr id="14" name="テキスト ボックス 13"/>
          <p:cNvSpPr txBox="1"/>
          <p:nvPr/>
        </p:nvSpPr>
        <p:spPr>
          <a:xfrm>
            <a:off x="2267744" y="1916832"/>
            <a:ext cx="3168179" cy="510778"/>
          </a:xfrm>
          <a:prstGeom prst="roundRect">
            <a:avLst/>
          </a:prstGeom>
          <a:solidFill>
            <a:schemeClr val="accent6">
              <a:lumMod val="20000"/>
              <a:lumOff val="80000"/>
            </a:schemeClr>
          </a:solidFill>
          <a:ln>
            <a:solidFill>
              <a:srgbClr val="002060"/>
            </a:solidFill>
          </a:ln>
        </p:spPr>
        <p:txBody>
          <a:bodyPr wrap="square">
            <a:spAutoFit/>
          </a:bodyPr>
          <a:lstStyle/>
          <a:p>
            <a:pPr algn="ctr">
              <a:defRPr/>
            </a:pPr>
            <a:r>
              <a:rPr lang="en-US" altLang="ja-JP" sz="2400" b="1" dirty="0" smtClean="0">
                <a:effectLst>
                  <a:outerShdw blurRad="38100" dist="38100" dir="2700000" algn="tl">
                    <a:srgbClr val="000000">
                      <a:alpha val="43137"/>
                    </a:srgbClr>
                  </a:outerShdw>
                </a:effectLst>
                <a:latin typeface="+mj-ea"/>
                <a:ea typeface="+mj-ea"/>
              </a:rPr>
              <a:t>Sediment Disaster</a:t>
            </a:r>
            <a:endParaRPr lang="ja-JP" altLang="en-US" sz="2400" b="1" dirty="0">
              <a:effectLst>
                <a:outerShdw blurRad="38100" dist="38100" dir="2700000" algn="tl">
                  <a:srgbClr val="000000">
                    <a:alpha val="43137"/>
                  </a:srgbClr>
                </a:outerShdw>
              </a:effectLst>
              <a:latin typeface="+mj-ea"/>
              <a:ea typeface="+mj-ea"/>
            </a:endParaRPr>
          </a:p>
        </p:txBody>
      </p:sp>
      <p:sp>
        <p:nvSpPr>
          <p:cNvPr id="15" name="テキスト ボックス 14"/>
          <p:cNvSpPr txBox="1"/>
          <p:nvPr/>
        </p:nvSpPr>
        <p:spPr>
          <a:xfrm>
            <a:off x="5940152" y="1963613"/>
            <a:ext cx="1079400" cy="510778"/>
          </a:xfrm>
          <a:prstGeom prst="roundRect">
            <a:avLst/>
          </a:prstGeom>
          <a:solidFill>
            <a:schemeClr val="accent6">
              <a:lumMod val="20000"/>
              <a:lumOff val="80000"/>
            </a:schemeClr>
          </a:solidFill>
          <a:ln>
            <a:solidFill>
              <a:srgbClr val="002060"/>
            </a:solidFill>
          </a:ln>
        </p:spPr>
        <p:txBody>
          <a:bodyPr wrap="square">
            <a:spAutoFit/>
          </a:bodyPr>
          <a:lstStyle/>
          <a:p>
            <a:pPr algn="ctr">
              <a:defRPr/>
            </a:pPr>
            <a:r>
              <a:rPr lang="en-US" altLang="ja-JP" sz="2400" b="1" dirty="0" smtClean="0">
                <a:effectLst>
                  <a:outerShdw blurRad="38100" dist="38100" dir="2700000" algn="tl">
                    <a:srgbClr val="000000">
                      <a:alpha val="43137"/>
                    </a:srgbClr>
                  </a:outerShdw>
                </a:effectLst>
                <a:latin typeface="+mj-ea"/>
                <a:ea typeface="+mj-ea"/>
              </a:rPr>
              <a:t>Storm</a:t>
            </a:r>
            <a:endParaRPr lang="ja-JP" altLang="en-US" sz="2400" b="1" dirty="0">
              <a:effectLst>
                <a:outerShdw blurRad="38100" dist="38100" dir="2700000" algn="tl">
                  <a:srgbClr val="000000">
                    <a:alpha val="43137"/>
                  </a:srgbClr>
                </a:outerShdw>
              </a:effectLst>
              <a:latin typeface="+mj-ea"/>
              <a:ea typeface="+mj-ea"/>
            </a:endParaRPr>
          </a:p>
        </p:txBody>
      </p:sp>
      <p:sp>
        <p:nvSpPr>
          <p:cNvPr id="16" name="テキスト ボックス 15"/>
          <p:cNvSpPr txBox="1"/>
          <p:nvPr/>
        </p:nvSpPr>
        <p:spPr>
          <a:xfrm>
            <a:off x="2555776" y="4509120"/>
            <a:ext cx="1800200" cy="510778"/>
          </a:xfrm>
          <a:prstGeom prst="roundRect">
            <a:avLst/>
          </a:prstGeom>
          <a:solidFill>
            <a:schemeClr val="accent6">
              <a:lumMod val="20000"/>
              <a:lumOff val="80000"/>
            </a:schemeClr>
          </a:solidFill>
          <a:ln>
            <a:solidFill>
              <a:srgbClr val="002060"/>
            </a:solidFill>
          </a:ln>
        </p:spPr>
        <p:txBody>
          <a:bodyPr wrap="square">
            <a:spAutoFit/>
          </a:bodyPr>
          <a:lstStyle/>
          <a:p>
            <a:pPr algn="ctr">
              <a:defRPr/>
            </a:pPr>
            <a:r>
              <a:rPr lang="en-US" altLang="ja-JP" sz="2400" b="1" dirty="0" smtClean="0">
                <a:effectLst>
                  <a:outerShdw blurRad="38100" dist="38100" dir="2700000" algn="tl">
                    <a:srgbClr val="000000">
                      <a:alpha val="43137"/>
                    </a:srgbClr>
                  </a:outerShdw>
                </a:effectLst>
                <a:latin typeface="+mj-ea"/>
                <a:ea typeface="+mj-ea"/>
              </a:rPr>
              <a:t>High Wave</a:t>
            </a:r>
            <a:endParaRPr lang="ja-JP" altLang="en-US" sz="2400" b="1" dirty="0">
              <a:effectLst>
                <a:outerShdw blurRad="38100" dist="38100" dir="2700000" algn="tl">
                  <a:srgbClr val="000000">
                    <a:alpha val="43137"/>
                  </a:srgbClr>
                </a:outerShdw>
              </a:effectLst>
              <a:latin typeface="+mj-ea"/>
              <a:ea typeface="+mj-ea"/>
            </a:endParaRPr>
          </a:p>
        </p:txBody>
      </p:sp>
      <p:sp>
        <p:nvSpPr>
          <p:cNvPr id="17" name="テキスト ボックス 16"/>
          <p:cNvSpPr txBox="1"/>
          <p:nvPr/>
        </p:nvSpPr>
        <p:spPr>
          <a:xfrm>
            <a:off x="5652120" y="4581128"/>
            <a:ext cx="2160413" cy="510778"/>
          </a:xfrm>
          <a:prstGeom prst="roundRect">
            <a:avLst/>
          </a:prstGeom>
          <a:solidFill>
            <a:schemeClr val="accent6">
              <a:lumMod val="20000"/>
              <a:lumOff val="80000"/>
            </a:schemeClr>
          </a:solidFill>
          <a:ln>
            <a:solidFill>
              <a:srgbClr val="002060"/>
            </a:solidFill>
          </a:ln>
        </p:spPr>
        <p:txBody>
          <a:bodyPr wrap="square">
            <a:spAutoFit/>
          </a:bodyPr>
          <a:lstStyle/>
          <a:p>
            <a:pPr algn="ctr">
              <a:defRPr/>
            </a:pPr>
            <a:r>
              <a:rPr lang="en-US" altLang="ja-JP" sz="2400" b="1" dirty="0" smtClean="0">
                <a:effectLst>
                  <a:outerShdw blurRad="38100" dist="38100" dir="2700000" algn="tl">
                    <a:srgbClr val="000000">
                      <a:alpha val="43137"/>
                    </a:srgbClr>
                  </a:outerShdw>
                </a:effectLst>
                <a:latin typeface="+mj-ea"/>
                <a:ea typeface="+mj-ea"/>
              </a:rPr>
              <a:t>Storm Surge</a:t>
            </a:r>
            <a:endParaRPr lang="ja-JP" altLang="en-US" sz="2400" b="1" dirty="0">
              <a:effectLst>
                <a:outerShdw blurRad="38100" dist="38100" dir="2700000" algn="tl">
                  <a:srgbClr val="000000">
                    <a:alpha val="43137"/>
                  </a:srgbClr>
                </a:outerShdw>
              </a:effectLst>
              <a:latin typeface="+mj-ea"/>
              <a:ea typeface="+mj-ea"/>
            </a:endParaRPr>
          </a:p>
        </p:txBody>
      </p:sp>
      <p:sp>
        <p:nvSpPr>
          <p:cNvPr id="19" name="Rectangle 70"/>
          <p:cNvSpPr>
            <a:spLocks noChangeArrowheads="1"/>
          </p:cNvSpPr>
          <p:nvPr/>
        </p:nvSpPr>
        <p:spPr bwMode="auto">
          <a:xfrm>
            <a:off x="0" y="-27384"/>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3200" b="1" dirty="0" smtClean="0"/>
              <a:t>Major Meteorological Disaster in Japan: 1</a:t>
            </a:r>
            <a:endParaRPr lang="en-US" altLang="ja-JP" sz="32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250825" y="764505"/>
            <a:ext cx="3241675" cy="2473325"/>
          </a:xfrm>
          <a:prstGeom prst="rect">
            <a:avLst/>
          </a:prstGeom>
          <a:noFill/>
          <a:ln w="9525">
            <a:noFill/>
            <a:miter lim="800000"/>
            <a:headEnd/>
            <a:tailEnd/>
          </a:ln>
        </p:spPr>
      </p:pic>
      <p:pic>
        <p:nvPicPr>
          <p:cNvPr id="5" name="図 123" descr="雪庇落とし（十日町市諏訪神社付近　06年1月）.JPG"/>
          <p:cNvPicPr>
            <a:picLocks noChangeAspect="1"/>
          </p:cNvPicPr>
          <p:nvPr/>
        </p:nvPicPr>
        <p:blipFill>
          <a:blip r:embed="rId3" cstate="print"/>
          <a:srcRect/>
          <a:stretch>
            <a:fillRect/>
          </a:stretch>
        </p:blipFill>
        <p:spPr bwMode="auto">
          <a:xfrm>
            <a:off x="4787900" y="1916113"/>
            <a:ext cx="3300413" cy="2476500"/>
          </a:xfrm>
          <a:prstGeom prst="rect">
            <a:avLst/>
          </a:prstGeom>
          <a:noFill/>
          <a:ln w="6350">
            <a:solidFill>
              <a:schemeClr val="tx1">
                <a:lumMod val="50000"/>
                <a:lumOff val="50000"/>
              </a:schemeClr>
            </a:solidFill>
            <a:miter lim="800000"/>
            <a:headEnd/>
            <a:tailEnd/>
          </a:ln>
        </p:spPr>
      </p:pic>
      <p:sp>
        <p:nvSpPr>
          <p:cNvPr id="7" name="テキスト ボックス 35"/>
          <p:cNvSpPr txBox="1">
            <a:spLocks noChangeArrowheads="1"/>
          </p:cNvSpPr>
          <p:nvPr/>
        </p:nvSpPr>
        <p:spPr bwMode="auto">
          <a:xfrm>
            <a:off x="4427984" y="764704"/>
            <a:ext cx="3960018" cy="830997"/>
          </a:xfrm>
          <a:prstGeom prst="rect">
            <a:avLst/>
          </a:prstGeom>
          <a:noFill/>
          <a:ln w="9525">
            <a:noFill/>
            <a:miter lim="800000"/>
            <a:headEnd/>
            <a:tailEnd/>
          </a:ln>
        </p:spPr>
        <p:txBody>
          <a:bodyPr wrap="square">
            <a:spAutoFit/>
          </a:bodyPr>
          <a:lstStyle/>
          <a:p>
            <a:pPr algn="ctr"/>
            <a:r>
              <a:rPr lang="en-US" altLang="ja-JP" sz="2400" dirty="0" smtClean="0">
                <a:solidFill>
                  <a:srgbClr val="002060"/>
                </a:solidFill>
                <a:latin typeface="+mj-ea"/>
                <a:ea typeface="+mj-ea"/>
              </a:rPr>
              <a:t>Disaster related Monsoon or Developed Low</a:t>
            </a:r>
            <a:endParaRPr lang="ja-JP" altLang="en-US" sz="2400" dirty="0">
              <a:solidFill>
                <a:srgbClr val="002060"/>
              </a:solidFill>
              <a:latin typeface="+mj-ea"/>
              <a:ea typeface="+mj-ea"/>
            </a:endParaRPr>
          </a:p>
        </p:txBody>
      </p:sp>
      <p:pic>
        <p:nvPicPr>
          <p:cNvPr id="8" name="Picture 2" descr="http://t1.gstatic.com/images?q=tbn:ANd9GcTiJvJ0y2XNC84QlXJs_H2_A0p4x-XLMiO3OwpAy6h2wA9IfnA&amp;t=1&amp;usg=__F4eRVoaZ2QLqgUFIMcBpnkKwMv0="/>
          <p:cNvPicPr>
            <a:picLocks noChangeAspect="1" noChangeArrowheads="1"/>
          </p:cNvPicPr>
          <p:nvPr/>
        </p:nvPicPr>
        <p:blipFill>
          <a:blip r:embed="rId4" cstate="print"/>
          <a:srcRect/>
          <a:stretch>
            <a:fillRect/>
          </a:stretch>
        </p:blipFill>
        <p:spPr bwMode="auto">
          <a:xfrm>
            <a:off x="684213" y="3487067"/>
            <a:ext cx="3698875" cy="2462213"/>
          </a:xfrm>
          <a:prstGeom prst="rect">
            <a:avLst/>
          </a:prstGeom>
          <a:noFill/>
          <a:ln>
            <a:solidFill>
              <a:schemeClr val="tx1">
                <a:lumMod val="50000"/>
                <a:lumOff val="50000"/>
              </a:schemeClr>
            </a:solidFill>
          </a:ln>
        </p:spPr>
      </p:pic>
      <p:pic>
        <p:nvPicPr>
          <p:cNvPr id="9" name="Picture 4" descr="DSCF3827"/>
          <p:cNvPicPr>
            <a:picLocks noChangeAspect="1" noChangeArrowheads="1"/>
          </p:cNvPicPr>
          <p:nvPr/>
        </p:nvPicPr>
        <p:blipFill>
          <a:blip r:embed="rId5" cstate="print"/>
          <a:srcRect/>
          <a:stretch>
            <a:fillRect/>
          </a:stretch>
        </p:blipFill>
        <p:spPr bwMode="auto">
          <a:xfrm>
            <a:off x="4067175" y="4149725"/>
            <a:ext cx="3365500" cy="2519363"/>
          </a:xfrm>
          <a:prstGeom prst="rect">
            <a:avLst/>
          </a:prstGeom>
          <a:noFill/>
          <a:ln w="6350">
            <a:solidFill>
              <a:schemeClr val="tx1">
                <a:lumMod val="50000"/>
                <a:lumOff val="50000"/>
              </a:schemeClr>
            </a:solidFill>
            <a:miter lim="800000"/>
            <a:headEnd/>
            <a:tailEnd/>
          </a:ln>
        </p:spPr>
      </p:pic>
      <p:sp>
        <p:nvSpPr>
          <p:cNvPr id="10" name="テキスト ボックス 9"/>
          <p:cNvSpPr txBox="1"/>
          <p:nvPr/>
        </p:nvSpPr>
        <p:spPr>
          <a:xfrm>
            <a:off x="179512" y="3284984"/>
            <a:ext cx="1944142" cy="510778"/>
          </a:xfrm>
          <a:prstGeom prst="roundRect">
            <a:avLst/>
          </a:prstGeom>
          <a:solidFill>
            <a:schemeClr val="accent6">
              <a:lumMod val="20000"/>
              <a:lumOff val="80000"/>
            </a:schemeClr>
          </a:solidFill>
          <a:ln>
            <a:solidFill>
              <a:srgbClr val="002060"/>
            </a:solidFill>
          </a:ln>
        </p:spPr>
        <p:txBody>
          <a:bodyPr wrap="square">
            <a:spAutoFit/>
          </a:bodyPr>
          <a:lstStyle/>
          <a:p>
            <a:pPr algn="ctr">
              <a:defRPr/>
            </a:pPr>
            <a:r>
              <a:rPr lang="en-US" altLang="ja-JP" sz="2400" b="1" dirty="0" smtClean="0">
                <a:effectLst>
                  <a:outerShdw blurRad="38100" dist="38100" dir="2700000" algn="tl">
                    <a:srgbClr val="000000">
                      <a:alpha val="43137"/>
                    </a:srgbClr>
                  </a:outerShdw>
                </a:effectLst>
                <a:latin typeface="+mj-ea"/>
                <a:ea typeface="+mj-ea"/>
              </a:rPr>
              <a:t>Snow Storm</a:t>
            </a:r>
            <a:endParaRPr lang="ja-JP" altLang="en-US" sz="2400" b="1" dirty="0">
              <a:effectLst>
                <a:outerShdw blurRad="38100" dist="38100" dir="2700000" algn="tl">
                  <a:srgbClr val="000000">
                    <a:alpha val="43137"/>
                  </a:srgbClr>
                </a:outerShdw>
              </a:effectLst>
              <a:latin typeface="+mj-ea"/>
              <a:ea typeface="+mj-ea"/>
            </a:endParaRPr>
          </a:p>
        </p:txBody>
      </p:sp>
      <p:sp>
        <p:nvSpPr>
          <p:cNvPr id="11" name="テキスト ボックス 10"/>
          <p:cNvSpPr txBox="1"/>
          <p:nvPr/>
        </p:nvSpPr>
        <p:spPr>
          <a:xfrm>
            <a:off x="4211960" y="1628800"/>
            <a:ext cx="2232942" cy="510778"/>
          </a:xfrm>
          <a:prstGeom prst="roundRect">
            <a:avLst/>
          </a:prstGeom>
          <a:solidFill>
            <a:schemeClr val="accent6">
              <a:lumMod val="20000"/>
              <a:lumOff val="80000"/>
            </a:schemeClr>
          </a:solidFill>
          <a:ln>
            <a:solidFill>
              <a:srgbClr val="002060"/>
            </a:solidFill>
          </a:ln>
        </p:spPr>
        <p:txBody>
          <a:bodyPr wrap="square">
            <a:spAutoFit/>
          </a:bodyPr>
          <a:lstStyle/>
          <a:p>
            <a:pPr algn="ctr">
              <a:defRPr/>
            </a:pPr>
            <a:r>
              <a:rPr lang="en-US" altLang="ja-JP" sz="2400" b="1" dirty="0" smtClean="0">
                <a:effectLst>
                  <a:outerShdw blurRad="38100" dist="38100" dir="2700000" algn="tl">
                    <a:srgbClr val="000000">
                      <a:alpha val="43137"/>
                    </a:srgbClr>
                  </a:outerShdw>
                </a:effectLst>
                <a:latin typeface="+mj-ea"/>
                <a:ea typeface="+mj-ea"/>
              </a:rPr>
              <a:t>Heavy Snow</a:t>
            </a:r>
            <a:endParaRPr lang="ja-JP" altLang="en-US" sz="2400" b="1" dirty="0">
              <a:effectLst>
                <a:outerShdw blurRad="38100" dist="38100" dir="2700000" algn="tl">
                  <a:srgbClr val="000000">
                    <a:alpha val="43137"/>
                  </a:srgbClr>
                </a:outerShdw>
              </a:effectLst>
              <a:latin typeface="+mj-ea"/>
              <a:ea typeface="+mj-ea"/>
            </a:endParaRPr>
          </a:p>
        </p:txBody>
      </p:sp>
      <p:sp>
        <p:nvSpPr>
          <p:cNvPr id="12" name="テキスト ボックス 11"/>
          <p:cNvSpPr txBox="1"/>
          <p:nvPr/>
        </p:nvSpPr>
        <p:spPr>
          <a:xfrm>
            <a:off x="6444208" y="4005064"/>
            <a:ext cx="1655588" cy="510778"/>
          </a:xfrm>
          <a:prstGeom prst="roundRect">
            <a:avLst/>
          </a:prstGeom>
          <a:solidFill>
            <a:schemeClr val="accent6">
              <a:lumMod val="20000"/>
              <a:lumOff val="80000"/>
            </a:schemeClr>
          </a:solidFill>
          <a:ln>
            <a:solidFill>
              <a:srgbClr val="002060"/>
            </a:solidFill>
          </a:ln>
        </p:spPr>
        <p:txBody>
          <a:bodyPr wrap="square">
            <a:spAutoFit/>
          </a:bodyPr>
          <a:lstStyle/>
          <a:p>
            <a:pPr algn="ctr">
              <a:defRPr/>
            </a:pPr>
            <a:r>
              <a:rPr lang="en-US" altLang="ja-JP" sz="2400" b="1" dirty="0" smtClean="0">
                <a:effectLst>
                  <a:outerShdw blurRad="38100" dist="38100" dir="2700000" algn="tl">
                    <a:srgbClr val="000000">
                      <a:alpha val="43137"/>
                    </a:srgbClr>
                  </a:outerShdw>
                </a:effectLst>
                <a:latin typeface="+mj-ea"/>
                <a:ea typeface="+mj-ea"/>
              </a:rPr>
              <a:t>High Wave</a:t>
            </a:r>
            <a:endParaRPr lang="ja-JP" altLang="en-US" sz="2400" b="1" dirty="0">
              <a:effectLst>
                <a:outerShdw blurRad="38100" dist="38100" dir="2700000" algn="tl">
                  <a:srgbClr val="000000">
                    <a:alpha val="43137"/>
                  </a:srgbClr>
                </a:outerShdw>
              </a:effectLst>
              <a:latin typeface="+mj-ea"/>
              <a:ea typeface="+mj-ea"/>
            </a:endParaRPr>
          </a:p>
        </p:txBody>
      </p:sp>
      <p:sp>
        <p:nvSpPr>
          <p:cNvPr id="14" name="Rectangle 70"/>
          <p:cNvSpPr>
            <a:spLocks noChangeArrowheads="1"/>
          </p:cNvSpPr>
          <p:nvPr/>
        </p:nvSpPr>
        <p:spPr bwMode="auto">
          <a:xfrm>
            <a:off x="0" y="-27384"/>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3200" b="1" dirty="0" smtClean="0"/>
              <a:t>Major Meteorological Disaster in Japan: 2</a:t>
            </a:r>
            <a:endParaRPr lang="en-US" altLang="ja-JP" sz="32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7" descr="P1000619[1].jpg"/>
          <p:cNvPicPr>
            <a:picLocks noChangeAspect="1"/>
          </p:cNvPicPr>
          <p:nvPr/>
        </p:nvPicPr>
        <p:blipFill>
          <a:blip r:embed="rId2" cstate="print"/>
          <a:srcRect/>
          <a:stretch>
            <a:fillRect/>
          </a:stretch>
        </p:blipFill>
        <p:spPr bwMode="auto">
          <a:xfrm>
            <a:off x="5076825" y="1916113"/>
            <a:ext cx="3240088" cy="2428875"/>
          </a:xfrm>
          <a:prstGeom prst="rect">
            <a:avLst/>
          </a:prstGeom>
          <a:noFill/>
          <a:ln w="6350">
            <a:solidFill>
              <a:schemeClr val="tx1">
                <a:lumMod val="50000"/>
                <a:lumOff val="50000"/>
              </a:schemeClr>
            </a:solid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323850" y="765770"/>
            <a:ext cx="2808288" cy="2355850"/>
          </a:xfrm>
          <a:prstGeom prst="rect">
            <a:avLst/>
          </a:prstGeom>
          <a:noFill/>
          <a:ln w="9525">
            <a:noFill/>
            <a:miter lim="800000"/>
            <a:headEnd/>
            <a:tailEnd/>
          </a:ln>
        </p:spPr>
      </p:pic>
      <p:sp>
        <p:nvSpPr>
          <p:cNvPr id="7" name="テキスト ボックス 20"/>
          <p:cNvSpPr txBox="1">
            <a:spLocks noChangeArrowheads="1"/>
          </p:cNvSpPr>
          <p:nvPr/>
        </p:nvSpPr>
        <p:spPr bwMode="auto">
          <a:xfrm>
            <a:off x="3203848" y="764704"/>
            <a:ext cx="5688012" cy="461962"/>
          </a:xfrm>
          <a:prstGeom prst="rect">
            <a:avLst/>
          </a:prstGeom>
          <a:noFill/>
          <a:ln w="9525">
            <a:noFill/>
            <a:miter lim="800000"/>
            <a:headEnd/>
            <a:tailEnd/>
          </a:ln>
        </p:spPr>
        <p:txBody>
          <a:bodyPr>
            <a:spAutoFit/>
          </a:bodyPr>
          <a:lstStyle/>
          <a:p>
            <a:pPr algn="ctr"/>
            <a:r>
              <a:rPr lang="en-US" altLang="ja-JP" sz="2400" dirty="0" smtClean="0">
                <a:solidFill>
                  <a:srgbClr val="002060"/>
                </a:solidFill>
                <a:latin typeface="+mj-ea"/>
                <a:ea typeface="+mj-ea"/>
              </a:rPr>
              <a:t>Disaster related Developed Cumulonimbus</a:t>
            </a:r>
            <a:endParaRPr lang="ja-JP" altLang="en-US" sz="2400" dirty="0">
              <a:solidFill>
                <a:srgbClr val="002060"/>
              </a:solidFill>
              <a:latin typeface="+mj-ea"/>
              <a:ea typeface="+mj-ea"/>
            </a:endParaRPr>
          </a:p>
        </p:txBody>
      </p:sp>
      <p:pic>
        <p:nvPicPr>
          <p:cNvPr id="8" name="Picture 2" descr="http://t0.gstatic.com/images?q=tbn:ANd9GcR6CQgcFkuoAyBeYk5KC-TyE4HPaOCdqI1UouXZps7TFDI5-Xs&amp;t=1&amp;usg=__HNjQZvCe-ZAyeVQFAHBPBl-sfNI="/>
          <p:cNvPicPr>
            <a:picLocks noChangeAspect="1" noChangeArrowheads="1"/>
          </p:cNvPicPr>
          <p:nvPr/>
        </p:nvPicPr>
        <p:blipFill>
          <a:blip r:embed="rId4" cstate="print"/>
          <a:srcRect/>
          <a:stretch>
            <a:fillRect/>
          </a:stretch>
        </p:blipFill>
        <p:spPr bwMode="auto">
          <a:xfrm>
            <a:off x="107950" y="3254970"/>
            <a:ext cx="3384550" cy="3054350"/>
          </a:xfrm>
          <a:prstGeom prst="rect">
            <a:avLst/>
          </a:prstGeom>
          <a:noFill/>
          <a:ln>
            <a:solidFill>
              <a:schemeClr val="tx1">
                <a:lumMod val="50000"/>
                <a:lumOff val="50000"/>
              </a:schemeClr>
            </a:solidFill>
          </a:ln>
        </p:spPr>
      </p:pic>
      <p:sp>
        <p:nvSpPr>
          <p:cNvPr id="9" name="テキスト ボックス 8"/>
          <p:cNvSpPr txBox="1"/>
          <p:nvPr/>
        </p:nvSpPr>
        <p:spPr>
          <a:xfrm>
            <a:off x="2195736" y="2924944"/>
            <a:ext cx="2088356" cy="510778"/>
          </a:xfrm>
          <a:prstGeom prst="roundRect">
            <a:avLst/>
          </a:prstGeom>
          <a:solidFill>
            <a:schemeClr val="accent6">
              <a:lumMod val="20000"/>
              <a:lumOff val="80000"/>
            </a:schemeClr>
          </a:solidFill>
          <a:ln>
            <a:solidFill>
              <a:srgbClr val="002060"/>
            </a:solidFill>
          </a:ln>
        </p:spPr>
        <p:txBody>
          <a:bodyPr wrap="square">
            <a:spAutoFit/>
          </a:bodyPr>
          <a:lstStyle/>
          <a:p>
            <a:pPr algn="ctr">
              <a:defRPr/>
            </a:pPr>
            <a:r>
              <a:rPr lang="en-US" altLang="ja-JP" sz="2400" b="1" dirty="0" smtClean="0">
                <a:effectLst>
                  <a:outerShdw blurRad="38100" dist="38100" dir="2700000" algn="tl">
                    <a:srgbClr val="000000">
                      <a:alpha val="43137"/>
                    </a:srgbClr>
                  </a:outerShdw>
                </a:effectLst>
                <a:latin typeface="+mj-ea"/>
                <a:ea typeface="+mj-ea"/>
              </a:rPr>
              <a:t>Thunderstorm</a:t>
            </a:r>
            <a:endParaRPr lang="ja-JP" altLang="en-US" sz="2400" b="1" dirty="0">
              <a:effectLst>
                <a:outerShdw blurRad="38100" dist="38100" dir="2700000" algn="tl">
                  <a:srgbClr val="000000">
                    <a:alpha val="43137"/>
                  </a:srgbClr>
                </a:outerShdw>
              </a:effectLst>
              <a:latin typeface="+mj-ea"/>
              <a:ea typeface="+mj-ea"/>
            </a:endParaRPr>
          </a:p>
        </p:txBody>
      </p:sp>
      <p:sp>
        <p:nvSpPr>
          <p:cNvPr id="10" name="テキスト ボックス 9"/>
          <p:cNvSpPr txBox="1"/>
          <p:nvPr/>
        </p:nvSpPr>
        <p:spPr>
          <a:xfrm>
            <a:off x="7164288" y="1700808"/>
            <a:ext cx="1655664" cy="510778"/>
          </a:xfrm>
          <a:prstGeom prst="roundRect">
            <a:avLst/>
          </a:prstGeom>
          <a:solidFill>
            <a:schemeClr val="accent6">
              <a:lumMod val="20000"/>
              <a:lumOff val="80000"/>
            </a:schemeClr>
          </a:solidFill>
          <a:ln>
            <a:solidFill>
              <a:srgbClr val="002060"/>
            </a:solidFill>
          </a:ln>
        </p:spPr>
        <p:txBody>
          <a:bodyPr wrap="square">
            <a:spAutoFit/>
          </a:bodyPr>
          <a:lstStyle/>
          <a:p>
            <a:pPr algn="ctr">
              <a:defRPr/>
            </a:pPr>
            <a:r>
              <a:rPr lang="en-US" altLang="ja-JP" sz="2400" b="1" dirty="0" smtClean="0">
                <a:effectLst>
                  <a:outerShdw blurRad="38100" dist="38100" dir="2700000" algn="tl">
                    <a:srgbClr val="000000">
                      <a:alpha val="43137"/>
                    </a:srgbClr>
                  </a:outerShdw>
                </a:effectLst>
                <a:latin typeface="+mj-ea"/>
                <a:ea typeface="+mj-ea"/>
              </a:rPr>
              <a:t>Tornado</a:t>
            </a:r>
            <a:endParaRPr lang="ja-JP" altLang="en-US" sz="2400" b="1" dirty="0">
              <a:effectLst>
                <a:outerShdw blurRad="38100" dist="38100" dir="2700000" algn="tl">
                  <a:srgbClr val="000000">
                    <a:alpha val="43137"/>
                  </a:srgbClr>
                </a:outerShdw>
              </a:effectLst>
              <a:latin typeface="+mj-ea"/>
              <a:ea typeface="+mj-ea"/>
            </a:endParaRPr>
          </a:p>
        </p:txBody>
      </p:sp>
      <p:pic>
        <p:nvPicPr>
          <p:cNvPr id="11" name="Picture 14"/>
          <p:cNvPicPr>
            <a:picLocks noChangeAspect="1" noChangeArrowheads="1"/>
          </p:cNvPicPr>
          <p:nvPr/>
        </p:nvPicPr>
        <p:blipFill>
          <a:blip r:embed="rId5" cstate="print"/>
          <a:srcRect t="3149"/>
          <a:stretch>
            <a:fillRect/>
          </a:stretch>
        </p:blipFill>
        <p:spPr bwMode="auto">
          <a:xfrm>
            <a:off x="2051050" y="4292600"/>
            <a:ext cx="3294063" cy="2468563"/>
          </a:xfrm>
          <a:prstGeom prst="rect">
            <a:avLst/>
          </a:prstGeom>
          <a:noFill/>
          <a:ln w="9525">
            <a:solidFill>
              <a:schemeClr val="tx1">
                <a:lumMod val="50000"/>
                <a:lumOff val="50000"/>
              </a:schemeClr>
            </a:solidFill>
            <a:miter lim="800000"/>
            <a:headEnd/>
            <a:tailEnd/>
          </a:ln>
        </p:spPr>
      </p:pic>
      <p:pic>
        <p:nvPicPr>
          <p:cNvPr id="12" name="Picture 15" descr="都賀川増水時2"/>
          <p:cNvPicPr>
            <a:picLocks noChangeAspect="1" noChangeArrowheads="1"/>
          </p:cNvPicPr>
          <p:nvPr/>
        </p:nvPicPr>
        <p:blipFill>
          <a:blip r:embed="rId6" cstate="print"/>
          <a:srcRect t="3149"/>
          <a:stretch>
            <a:fillRect/>
          </a:stretch>
        </p:blipFill>
        <p:spPr bwMode="auto">
          <a:xfrm>
            <a:off x="5470525" y="4292600"/>
            <a:ext cx="3289300" cy="2468563"/>
          </a:xfrm>
          <a:prstGeom prst="rect">
            <a:avLst/>
          </a:prstGeom>
          <a:noFill/>
          <a:ln w="9525">
            <a:solidFill>
              <a:schemeClr val="tx1">
                <a:lumMod val="50000"/>
                <a:lumOff val="50000"/>
              </a:schemeClr>
            </a:solidFill>
            <a:miter lim="800000"/>
            <a:headEnd/>
            <a:tailEnd/>
          </a:ln>
        </p:spPr>
      </p:pic>
      <p:sp>
        <p:nvSpPr>
          <p:cNvPr id="13" name="テキスト ボックス 12"/>
          <p:cNvSpPr txBox="1"/>
          <p:nvPr/>
        </p:nvSpPr>
        <p:spPr>
          <a:xfrm>
            <a:off x="1475656" y="6347222"/>
            <a:ext cx="1872134" cy="510778"/>
          </a:xfrm>
          <a:prstGeom prst="roundRect">
            <a:avLst/>
          </a:prstGeom>
          <a:solidFill>
            <a:schemeClr val="accent6">
              <a:lumMod val="20000"/>
              <a:lumOff val="80000"/>
            </a:schemeClr>
          </a:solidFill>
          <a:ln>
            <a:solidFill>
              <a:schemeClr val="tx1">
                <a:lumMod val="50000"/>
                <a:lumOff val="50000"/>
              </a:schemeClr>
            </a:solidFill>
          </a:ln>
        </p:spPr>
        <p:txBody>
          <a:bodyPr wrap="square">
            <a:spAutoFit/>
          </a:bodyPr>
          <a:lstStyle/>
          <a:p>
            <a:pPr algn="ctr">
              <a:defRPr/>
            </a:pPr>
            <a:r>
              <a:rPr lang="en-US" altLang="ja-JP" sz="2400" b="1" dirty="0" smtClean="0">
                <a:effectLst>
                  <a:outerShdw blurRad="38100" dist="38100" dir="2700000" algn="tl">
                    <a:srgbClr val="000000">
                      <a:alpha val="43137"/>
                    </a:srgbClr>
                  </a:outerShdw>
                </a:effectLst>
                <a:latin typeface="+mj-ea"/>
                <a:ea typeface="+mj-ea"/>
              </a:rPr>
              <a:t>Flash Flood</a:t>
            </a:r>
            <a:endParaRPr lang="ja-JP" altLang="en-US" sz="2400" b="1" dirty="0">
              <a:effectLst>
                <a:outerShdw blurRad="38100" dist="38100" dir="2700000" algn="tl">
                  <a:srgbClr val="000000">
                    <a:alpha val="43137"/>
                  </a:srgbClr>
                </a:outerShdw>
              </a:effectLst>
              <a:latin typeface="+mj-ea"/>
              <a:ea typeface="+mj-ea"/>
            </a:endParaRPr>
          </a:p>
        </p:txBody>
      </p:sp>
      <p:sp>
        <p:nvSpPr>
          <p:cNvPr id="14" name="右矢印 13"/>
          <p:cNvSpPr/>
          <p:nvPr/>
        </p:nvSpPr>
        <p:spPr>
          <a:xfrm>
            <a:off x="5148263" y="5445125"/>
            <a:ext cx="431800" cy="792187"/>
          </a:xfrm>
          <a:prstGeom prst="rightArrow">
            <a:avLst/>
          </a:prstGeom>
          <a:solidFill>
            <a:srgbClr val="C0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j-ea"/>
              <a:ea typeface="+mj-ea"/>
            </a:endParaRPr>
          </a:p>
        </p:txBody>
      </p:sp>
      <p:sp>
        <p:nvSpPr>
          <p:cNvPr id="16" name="Rectangle 70"/>
          <p:cNvSpPr>
            <a:spLocks noChangeArrowheads="1"/>
          </p:cNvSpPr>
          <p:nvPr/>
        </p:nvSpPr>
        <p:spPr bwMode="auto">
          <a:xfrm>
            <a:off x="0" y="-27384"/>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3200" b="1" dirty="0" smtClean="0"/>
              <a:t>Major Meteorological Disaster in Japan: 3</a:t>
            </a:r>
            <a:endParaRPr lang="en-US" altLang="ja-JP" sz="3200"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304800" y="1219200"/>
          <a:ext cx="8496300" cy="1295400"/>
        </p:xfrm>
        <a:graphic>
          <a:graphicData uri="http://schemas.openxmlformats.org/drawingml/2006/table">
            <a:tbl>
              <a:tblPr/>
              <a:tblGrid>
                <a:gridCol w="2124075"/>
                <a:gridCol w="2124075"/>
                <a:gridCol w="2124075"/>
                <a:gridCol w="2124075"/>
              </a:tblGrid>
              <a:tr h="6477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smtClean="0">
                          <a:ln>
                            <a:noFill/>
                          </a:ln>
                          <a:solidFill>
                            <a:srgbClr val="FFFFFF"/>
                          </a:solidFill>
                          <a:effectLst/>
                          <a:latin typeface="Arial" pitchFamily="34" charset="0"/>
                          <a:ea typeface="ＭＳ Ｐゴシック" pitchFamily="50" charset="-128"/>
                          <a:cs typeface="Arial" pitchFamily="34" charset="0"/>
                        </a:rPr>
                        <a:t>Storm</a:t>
                      </a:r>
                      <a:endParaRPr kumimoji="1" lang="en-US" altLang="ja-JP" sz="2400" b="0" i="0" u="none" strike="noStrike" cap="none" normalizeH="0" baseline="0" smtClean="0">
                        <a:ln>
                          <a:noFill/>
                        </a:ln>
                        <a:solidFill>
                          <a:srgbClr val="FFFFFF"/>
                        </a:solidFill>
                        <a:effectLst/>
                        <a:latin typeface="Arial" pitchFamily="34" charset="0"/>
                        <a:ea typeface="ＭＳ Ｐゴシック" pitchFamily="50" charset="-128"/>
                        <a:cs typeface="Arial" pitchFamily="34" charset="0"/>
                      </a:endParaRPr>
                    </a:p>
                  </a:txBody>
                  <a:tcPr marL="50450" marR="50450" marT="25225" marB="2522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F45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smtClean="0">
                          <a:ln>
                            <a:noFill/>
                          </a:ln>
                          <a:solidFill>
                            <a:srgbClr val="FFFFFF"/>
                          </a:solidFill>
                          <a:effectLst/>
                          <a:latin typeface="Arial" pitchFamily="34" charset="0"/>
                          <a:ea typeface="ＭＳ Ｐゴシック" pitchFamily="50" charset="-128"/>
                          <a:cs typeface="Arial" pitchFamily="34" charset="0"/>
                        </a:rPr>
                        <a:t>Snow-storm</a:t>
                      </a:r>
                      <a:endParaRPr kumimoji="1" lang="en-US" altLang="ja-JP" sz="2400" b="0" i="0" u="none" strike="noStrike" cap="none" normalizeH="0" baseline="0" smtClean="0">
                        <a:ln>
                          <a:noFill/>
                        </a:ln>
                        <a:solidFill>
                          <a:srgbClr val="FFFFFF"/>
                        </a:solidFill>
                        <a:effectLst/>
                        <a:latin typeface="Arial" pitchFamily="34" charset="0"/>
                        <a:ea typeface="ＭＳ Ｐゴシック" pitchFamily="50" charset="-128"/>
                        <a:cs typeface="Arial" pitchFamily="34" charset="0"/>
                      </a:endParaRPr>
                    </a:p>
                  </a:txBody>
                  <a:tcPr marL="50450" marR="50450" marT="25225" marB="2522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F45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smtClean="0">
                          <a:ln>
                            <a:noFill/>
                          </a:ln>
                          <a:solidFill>
                            <a:srgbClr val="FFFFFF"/>
                          </a:solidFill>
                          <a:effectLst/>
                          <a:latin typeface="Arial" pitchFamily="34" charset="0"/>
                          <a:ea typeface="ＭＳ Ｐゴシック" pitchFamily="50" charset="-128"/>
                          <a:cs typeface="Arial" pitchFamily="34" charset="0"/>
                        </a:rPr>
                        <a:t>Heavy rain</a:t>
                      </a:r>
                      <a:endParaRPr kumimoji="1" lang="en-US" altLang="ja-JP" sz="2400" b="0" i="0" u="none" strike="noStrike" cap="none" normalizeH="0" baseline="0" smtClean="0">
                        <a:ln>
                          <a:noFill/>
                        </a:ln>
                        <a:solidFill>
                          <a:srgbClr val="FFFFFF"/>
                        </a:solidFill>
                        <a:effectLst/>
                        <a:latin typeface="Arial" pitchFamily="34" charset="0"/>
                        <a:ea typeface="ＭＳ Ｐゴシック" pitchFamily="50" charset="-128"/>
                        <a:cs typeface="Arial" pitchFamily="34" charset="0"/>
                      </a:endParaRPr>
                    </a:p>
                  </a:txBody>
                  <a:tcPr marL="50450" marR="50450" marT="25225" marB="2522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F45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smtClean="0">
                          <a:ln>
                            <a:noFill/>
                          </a:ln>
                          <a:solidFill>
                            <a:srgbClr val="FFFFFF"/>
                          </a:solidFill>
                          <a:effectLst/>
                          <a:latin typeface="Arial" pitchFamily="34" charset="0"/>
                          <a:ea typeface="ＭＳ Ｐゴシック" pitchFamily="50" charset="-128"/>
                          <a:cs typeface="Arial" pitchFamily="34" charset="0"/>
                        </a:rPr>
                        <a:t>Heavy snow</a:t>
                      </a:r>
                      <a:endParaRPr kumimoji="1" lang="en-US" altLang="ja-JP" sz="2400" b="0" i="0" u="none" strike="noStrike" cap="none" normalizeH="0" baseline="0" smtClean="0">
                        <a:ln>
                          <a:noFill/>
                        </a:ln>
                        <a:solidFill>
                          <a:srgbClr val="FFFFFF"/>
                        </a:solidFill>
                        <a:effectLst/>
                        <a:latin typeface="Arial" pitchFamily="34" charset="0"/>
                        <a:ea typeface="ＭＳ Ｐゴシック" pitchFamily="50" charset="-128"/>
                        <a:cs typeface="Arial" pitchFamily="34" charset="0"/>
                      </a:endParaRPr>
                    </a:p>
                  </a:txBody>
                  <a:tcPr marL="50450" marR="50450" marT="25225" marB="2522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F4500"/>
                    </a:solidFill>
                  </a:tcPr>
                </a:tc>
              </a:tr>
              <a:tr h="6477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smtClean="0">
                          <a:ln>
                            <a:noFill/>
                          </a:ln>
                          <a:solidFill>
                            <a:srgbClr val="FFFFFF"/>
                          </a:solidFill>
                          <a:effectLst/>
                          <a:latin typeface="Arial" pitchFamily="34" charset="0"/>
                          <a:ea typeface="ＭＳ Ｐゴシック" pitchFamily="50" charset="-128"/>
                          <a:cs typeface="Arial" pitchFamily="34" charset="0"/>
                        </a:rPr>
                        <a:t>Storm surge</a:t>
                      </a:r>
                      <a:endParaRPr kumimoji="1" lang="en-US" altLang="ja-JP" sz="2400" b="0" i="0" u="none" strike="noStrike" cap="none" normalizeH="0" baseline="0" smtClean="0">
                        <a:ln>
                          <a:noFill/>
                        </a:ln>
                        <a:solidFill>
                          <a:srgbClr val="FFFFFF"/>
                        </a:solidFill>
                        <a:effectLst/>
                        <a:latin typeface="Arial" pitchFamily="34" charset="0"/>
                        <a:ea typeface="ＭＳ Ｐゴシック" pitchFamily="50" charset="-128"/>
                        <a:cs typeface="Arial" pitchFamily="34" charset="0"/>
                      </a:endParaRPr>
                    </a:p>
                  </a:txBody>
                  <a:tcPr marL="50450" marR="50450" marT="25225" marB="2522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F45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smtClean="0">
                          <a:ln>
                            <a:noFill/>
                          </a:ln>
                          <a:solidFill>
                            <a:srgbClr val="FFFFFF"/>
                          </a:solidFill>
                          <a:effectLst/>
                          <a:latin typeface="Arial" pitchFamily="34" charset="0"/>
                          <a:ea typeface="ＭＳ Ｐゴシック" pitchFamily="50" charset="-128"/>
                          <a:cs typeface="Arial" pitchFamily="34" charset="0"/>
                        </a:rPr>
                        <a:t>High waves</a:t>
                      </a:r>
                      <a:endParaRPr kumimoji="1" lang="en-US" altLang="ja-JP" sz="2400" b="0" i="0" u="none" strike="noStrike" cap="none" normalizeH="0" baseline="0" smtClean="0">
                        <a:ln>
                          <a:noFill/>
                        </a:ln>
                        <a:solidFill>
                          <a:srgbClr val="FFFFFF"/>
                        </a:solidFill>
                        <a:effectLst/>
                        <a:latin typeface="Arial" pitchFamily="34" charset="0"/>
                        <a:ea typeface="ＭＳ Ｐゴシック" pitchFamily="50" charset="-128"/>
                        <a:cs typeface="Arial" pitchFamily="34" charset="0"/>
                      </a:endParaRPr>
                    </a:p>
                  </a:txBody>
                  <a:tcPr marL="50450" marR="50450" marT="25225" marB="2522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F45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smtClean="0">
                          <a:ln>
                            <a:noFill/>
                          </a:ln>
                          <a:solidFill>
                            <a:srgbClr val="FFFFFF"/>
                          </a:solidFill>
                          <a:effectLst/>
                          <a:latin typeface="Arial" pitchFamily="34" charset="0"/>
                          <a:ea typeface="ＭＳ Ｐゴシック" pitchFamily="50" charset="-128"/>
                          <a:cs typeface="Arial" pitchFamily="34" charset="0"/>
                        </a:rPr>
                        <a:t>Flood</a:t>
                      </a:r>
                      <a:endParaRPr kumimoji="1" lang="en-US" altLang="ja-JP" sz="2400" b="0" i="0" u="none" strike="noStrike" cap="none" normalizeH="0" baseline="0" smtClean="0">
                        <a:ln>
                          <a:noFill/>
                        </a:ln>
                        <a:solidFill>
                          <a:srgbClr val="FFFFFF"/>
                        </a:solidFill>
                        <a:effectLst/>
                        <a:latin typeface="Arial" pitchFamily="34" charset="0"/>
                        <a:ea typeface="ＭＳ Ｐゴシック" pitchFamily="50" charset="-128"/>
                        <a:cs typeface="Arial" pitchFamily="34" charset="0"/>
                      </a:endParaRPr>
                    </a:p>
                  </a:txBody>
                  <a:tcPr marL="50450" marR="50450" marT="25225" marB="2522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F45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rgbClr val="FFFFFF"/>
                        </a:solidFill>
                        <a:effectLst/>
                        <a:latin typeface="Arial" pitchFamily="34" charset="0"/>
                        <a:ea typeface="ＭＳ Ｐゴシック" pitchFamily="50" charset="-128"/>
                        <a:cs typeface="Arial" pitchFamily="34" charset="0"/>
                      </a:endParaRPr>
                    </a:p>
                  </a:txBody>
                  <a:tcPr marL="50450" marR="50450" marT="25225" marB="2522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FFFFF"/>
                    </a:solidFill>
                  </a:tcPr>
                </a:tc>
              </a:tr>
            </a:tbl>
          </a:graphicData>
        </a:graphic>
      </p:graphicFrame>
      <p:graphicFrame>
        <p:nvGraphicFramePr>
          <p:cNvPr id="5" name="表 4"/>
          <p:cNvGraphicFramePr>
            <a:graphicFrameLocks noGrp="1"/>
          </p:cNvGraphicFramePr>
          <p:nvPr/>
        </p:nvGraphicFramePr>
        <p:xfrm>
          <a:off x="228600" y="3568700"/>
          <a:ext cx="8640000" cy="3060000"/>
        </p:xfrm>
        <a:graphic>
          <a:graphicData uri="http://schemas.openxmlformats.org/drawingml/2006/table">
            <a:tbl>
              <a:tblPr/>
              <a:tblGrid>
                <a:gridCol w="2880000"/>
                <a:gridCol w="2880000"/>
                <a:gridCol w="2880000"/>
              </a:tblGrid>
              <a:tr h="612000">
                <a:tc>
                  <a:txBody>
                    <a:bodyPr/>
                    <a:lstStyle/>
                    <a:p>
                      <a:pPr algn="ctr"/>
                      <a:r>
                        <a:rPr lang="en-US" sz="2400" b="1" dirty="0"/>
                        <a:t>Gale and snow</a:t>
                      </a:r>
                    </a:p>
                  </a:txBody>
                  <a:tcPr marL="78029" marR="78029" marT="39014" marB="39014"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00"/>
                    </a:solidFill>
                  </a:tcPr>
                </a:tc>
                <a:tc>
                  <a:txBody>
                    <a:bodyPr/>
                    <a:lstStyle/>
                    <a:p>
                      <a:pPr algn="ctr"/>
                      <a:r>
                        <a:rPr lang="en-US" sz="2400" b="1" dirty="0"/>
                        <a:t>Gale</a:t>
                      </a:r>
                    </a:p>
                  </a:txBody>
                  <a:tcPr marL="78029" marR="78029" marT="39014" marB="39014"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00"/>
                    </a:solidFill>
                  </a:tcPr>
                </a:tc>
                <a:tc>
                  <a:txBody>
                    <a:bodyPr/>
                    <a:lstStyle/>
                    <a:p>
                      <a:pPr algn="ctr"/>
                      <a:r>
                        <a:rPr lang="en-US" sz="2400" b="1"/>
                        <a:t>Heavy rain</a:t>
                      </a:r>
                    </a:p>
                  </a:txBody>
                  <a:tcPr marL="78029" marR="78029" marT="39014" marB="39014"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00"/>
                    </a:solidFill>
                  </a:tcPr>
                </a:tc>
              </a:tr>
              <a:tr h="612000">
                <a:tc>
                  <a:txBody>
                    <a:bodyPr/>
                    <a:lstStyle/>
                    <a:p>
                      <a:pPr algn="ctr"/>
                      <a:r>
                        <a:rPr lang="en-US" sz="2400" b="1" dirty="0"/>
                        <a:t>Heavy snow</a:t>
                      </a:r>
                    </a:p>
                  </a:txBody>
                  <a:tcPr marL="78029" marR="78029" marT="39014" marB="39014"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00"/>
                    </a:solidFill>
                  </a:tcPr>
                </a:tc>
                <a:tc>
                  <a:txBody>
                    <a:bodyPr/>
                    <a:lstStyle/>
                    <a:p>
                      <a:pPr algn="ctr"/>
                      <a:r>
                        <a:rPr lang="en-US" sz="2400" b="1"/>
                        <a:t>Dense fog</a:t>
                      </a:r>
                    </a:p>
                  </a:txBody>
                  <a:tcPr marL="78029" marR="78029" marT="39014" marB="39014"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00"/>
                    </a:solidFill>
                  </a:tcPr>
                </a:tc>
                <a:tc>
                  <a:txBody>
                    <a:bodyPr/>
                    <a:lstStyle/>
                    <a:p>
                      <a:pPr algn="ctr"/>
                      <a:r>
                        <a:rPr lang="en-US" sz="2400" b="1"/>
                        <a:t>Thunderstorm</a:t>
                      </a:r>
                    </a:p>
                  </a:txBody>
                  <a:tcPr marL="78029" marR="78029" marT="39014" marB="39014"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00"/>
                    </a:solidFill>
                  </a:tcPr>
                </a:tc>
              </a:tr>
              <a:tr h="612000">
                <a:tc>
                  <a:txBody>
                    <a:bodyPr/>
                    <a:lstStyle/>
                    <a:p>
                      <a:pPr algn="ctr"/>
                      <a:r>
                        <a:rPr lang="en-US" sz="2400" b="1" dirty="0"/>
                        <a:t>Dry air</a:t>
                      </a:r>
                    </a:p>
                  </a:txBody>
                  <a:tcPr marL="78029" marR="78029" marT="39014" marB="39014"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00"/>
                    </a:solidFill>
                  </a:tcPr>
                </a:tc>
                <a:tc>
                  <a:txBody>
                    <a:bodyPr/>
                    <a:lstStyle/>
                    <a:p>
                      <a:pPr algn="ctr"/>
                      <a:r>
                        <a:rPr lang="en-US" sz="2400" b="1"/>
                        <a:t>Avalanche</a:t>
                      </a:r>
                    </a:p>
                  </a:txBody>
                  <a:tcPr marL="78029" marR="78029" marT="39014" marB="39014"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00"/>
                    </a:solidFill>
                  </a:tcPr>
                </a:tc>
                <a:tc>
                  <a:txBody>
                    <a:bodyPr/>
                    <a:lstStyle/>
                    <a:p>
                      <a:pPr algn="ctr"/>
                      <a:r>
                        <a:rPr lang="en-US" sz="2000" b="1" dirty="0"/>
                        <a:t>Ice (snow) accretion</a:t>
                      </a:r>
                    </a:p>
                  </a:txBody>
                  <a:tcPr marL="78029" marR="78029" marT="39014" marB="39014"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00"/>
                    </a:solidFill>
                  </a:tcPr>
                </a:tc>
              </a:tr>
              <a:tr h="612000">
                <a:tc>
                  <a:txBody>
                    <a:bodyPr/>
                    <a:lstStyle/>
                    <a:p>
                      <a:pPr algn="ctr"/>
                      <a:r>
                        <a:rPr lang="en-US" sz="2400" b="1" dirty="0"/>
                        <a:t>Frost</a:t>
                      </a:r>
                    </a:p>
                  </a:txBody>
                  <a:tcPr marL="78029" marR="78029" marT="39014" marB="39014"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00"/>
                    </a:solidFill>
                  </a:tcPr>
                </a:tc>
                <a:tc>
                  <a:txBody>
                    <a:bodyPr/>
                    <a:lstStyle/>
                    <a:p>
                      <a:pPr algn="ctr"/>
                      <a:r>
                        <a:rPr lang="en-US" sz="2400" b="1"/>
                        <a:t>Low temperature</a:t>
                      </a:r>
                    </a:p>
                  </a:txBody>
                  <a:tcPr marL="78029" marR="78029" marT="39014" marB="39014"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00"/>
                    </a:solidFill>
                  </a:tcPr>
                </a:tc>
                <a:tc>
                  <a:txBody>
                    <a:bodyPr/>
                    <a:lstStyle/>
                    <a:p>
                      <a:pPr algn="ctr"/>
                      <a:r>
                        <a:rPr lang="en-US" sz="2400" b="1"/>
                        <a:t>Snow melting</a:t>
                      </a:r>
                    </a:p>
                  </a:txBody>
                  <a:tcPr marL="78029" marR="78029" marT="39014" marB="39014"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00"/>
                    </a:solidFill>
                  </a:tcPr>
                </a:tc>
              </a:tr>
              <a:tr h="612000">
                <a:tc>
                  <a:txBody>
                    <a:bodyPr/>
                    <a:lstStyle/>
                    <a:p>
                      <a:pPr algn="ctr"/>
                      <a:r>
                        <a:rPr lang="en-US" sz="2400" b="1" dirty="0"/>
                        <a:t>Storm surge</a:t>
                      </a:r>
                    </a:p>
                  </a:txBody>
                  <a:tcPr marL="78029" marR="78029" marT="39014" marB="39014"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00"/>
                    </a:solidFill>
                  </a:tcPr>
                </a:tc>
                <a:tc>
                  <a:txBody>
                    <a:bodyPr/>
                    <a:lstStyle/>
                    <a:p>
                      <a:pPr algn="ctr"/>
                      <a:r>
                        <a:rPr lang="en-US" sz="2400" b="1"/>
                        <a:t>High waves</a:t>
                      </a:r>
                    </a:p>
                  </a:txBody>
                  <a:tcPr marL="78029" marR="78029" marT="39014" marB="39014"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00"/>
                    </a:solidFill>
                  </a:tcPr>
                </a:tc>
                <a:tc>
                  <a:txBody>
                    <a:bodyPr/>
                    <a:lstStyle/>
                    <a:p>
                      <a:pPr algn="ctr"/>
                      <a:r>
                        <a:rPr lang="en-US" sz="2400" b="1" dirty="0"/>
                        <a:t>Flood</a:t>
                      </a:r>
                    </a:p>
                  </a:txBody>
                  <a:tcPr marL="78029" marR="78029" marT="39014" marB="39014"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00"/>
                    </a:solidFill>
                  </a:tcPr>
                </a:tc>
              </a:tr>
            </a:tbl>
          </a:graphicData>
        </a:graphic>
      </p:graphicFrame>
      <p:sp>
        <p:nvSpPr>
          <p:cNvPr id="6" name="テキスト ボックス 7"/>
          <p:cNvSpPr txBox="1">
            <a:spLocks noChangeArrowheads="1"/>
          </p:cNvSpPr>
          <p:nvPr/>
        </p:nvSpPr>
        <p:spPr bwMode="auto">
          <a:xfrm>
            <a:off x="228600" y="685800"/>
            <a:ext cx="1905000" cy="523875"/>
          </a:xfrm>
          <a:prstGeom prst="rect">
            <a:avLst/>
          </a:prstGeom>
          <a:noFill/>
          <a:ln w="9525">
            <a:noFill/>
            <a:miter lim="800000"/>
            <a:headEnd/>
            <a:tailEnd/>
          </a:ln>
        </p:spPr>
        <p:txBody>
          <a:bodyPr>
            <a:spAutoFit/>
          </a:bodyPr>
          <a:lstStyle/>
          <a:p>
            <a:r>
              <a:rPr kumimoji="1" lang="en-US" altLang="ja-JP" sz="2800" b="1" u="sng"/>
              <a:t>Warnings</a:t>
            </a:r>
            <a:endParaRPr kumimoji="1" lang="ja-JP" altLang="en-US" sz="2800" b="1" u="sng"/>
          </a:p>
        </p:txBody>
      </p:sp>
      <p:sp>
        <p:nvSpPr>
          <p:cNvPr id="7" name="テキスト ボックス 8"/>
          <p:cNvSpPr txBox="1">
            <a:spLocks noChangeArrowheads="1"/>
          </p:cNvSpPr>
          <p:nvPr/>
        </p:nvSpPr>
        <p:spPr bwMode="auto">
          <a:xfrm>
            <a:off x="228600" y="2971800"/>
            <a:ext cx="2133600" cy="523875"/>
          </a:xfrm>
          <a:prstGeom prst="rect">
            <a:avLst/>
          </a:prstGeom>
          <a:noFill/>
          <a:ln w="9525">
            <a:noFill/>
            <a:miter lim="800000"/>
            <a:headEnd/>
            <a:tailEnd/>
          </a:ln>
        </p:spPr>
        <p:txBody>
          <a:bodyPr>
            <a:spAutoFit/>
          </a:bodyPr>
          <a:lstStyle/>
          <a:p>
            <a:r>
              <a:rPr kumimoji="1" lang="en-US" altLang="ja-JP" sz="2800" b="1" u="sng"/>
              <a:t>Advisories</a:t>
            </a:r>
          </a:p>
        </p:txBody>
      </p:sp>
      <p:sp>
        <p:nvSpPr>
          <p:cNvPr id="9" name="Rectangle 70"/>
          <p:cNvSpPr>
            <a:spLocks noChangeArrowheads="1"/>
          </p:cNvSpPr>
          <p:nvPr/>
        </p:nvSpPr>
        <p:spPr bwMode="auto">
          <a:xfrm>
            <a:off x="0" y="-27384"/>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3200" b="1" dirty="0" smtClean="0"/>
              <a:t>Weather Warnings and Advisories</a:t>
            </a:r>
            <a:endParaRPr lang="en-US" altLang="ja-JP" sz="3200"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2"/>
          <p:cNvGraphicFramePr>
            <a:graphicFrameLocks noGrp="1"/>
          </p:cNvGraphicFramePr>
          <p:nvPr/>
        </p:nvGraphicFramePr>
        <p:xfrm>
          <a:off x="323528" y="495256"/>
          <a:ext cx="8497192" cy="6138672"/>
        </p:xfrm>
        <a:graphic>
          <a:graphicData uri="http://schemas.openxmlformats.org/drawingml/2006/table">
            <a:tbl>
              <a:tblPr/>
              <a:tblGrid>
                <a:gridCol w="1625146"/>
                <a:gridCol w="1847703"/>
                <a:gridCol w="5024343"/>
              </a:tblGrid>
              <a:tr h="2397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dirty="0" smtClean="0">
                          <a:ln>
                            <a:noFill/>
                          </a:ln>
                          <a:solidFill>
                            <a:srgbClr val="FF0000"/>
                          </a:solidFill>
                          <a:effectLst/>
                          <a:latin typeface="Times New Roman" pitchFamily="18" charset="0"/>
                          <a:ea typeface="ＭＳ Ｐゴシック" pitchFamily="50" charset="-128"/>
                        </a:rPr>
                        <a:t>Warnings (7)</a:t>
                      </a:r>
                      <a:endParaRPr kumimoji="1" lang="en-US" altLang="ja-JP" sz="16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smtClean="0">
                          <a:ln>
                            <a:noFill/>
                          </a:ln>
                          <a:solidFill>
                            <a:srgbClr val="0000FF"/>
                          </a:solidFill>
                          <a:effectLst/>
                          <a:latin typeface="Times New Roman" pitchFamily="18" charset="0"/>
                          <a:ea typeface="ＭＳ Ｐゴシック" pitchFamily="50" charset="-128"/>
                        </a:rPr>
                        <a:t>Advisories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smtClean="0">
                          <a:ln>
                            <a:noFill/>
                          </a:ln>
                          <a:solidFill>
                            <a:schemeClr val="tx1"/>
                          </a:solidFill>
                          <a:effectLst/>
                          <a:latin typeface="Times New Roman" pitchFamily="18" charset="0"/>
                          <a:ea typeface="ＭＳ Ｐゴシック" pitchFamily="50" charset="-128"/>
                        </a:rPr>
                        <a:t>Disasters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238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Times New Roman" pitchFamily="18" charset="0"/>
                          <a:ea typeface="ＭＳ Ｐゴシック" pitchFamily="50" charset="-128"/>
                        </a:rPr>
                        <a:t>Heavy Rain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smtClean="0">
                          <a:ln>
                            <a:noFill/>
                          </a:ln>
                          <a:solidFill>
                            <a:srgbClr val="0000FF"/>
                          </a:solidFill>
                          <a:effectLst/>
                          <a:latin typeface="Times New Roman" pitchFamily="18" charset="0"/>
                          <a:ea typeface="ＭＳ Ｐゴシック" pitchFamily="50" charset="-128"/>
                        </a:rPr>
                        <a:t>Heavy Rain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5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pitchFamily="50" charset="-128"/>
                        </a:rPr>
                        <a:t>Sediment Disaster; Inundation of houses, load, farming land etc.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9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Times New Roman" pitchFamily="18" charset="0"/>
                          <a:ea typeface="ＭＳ Ｐゴシック" pitchFamily="50" charset="-128"/>
                        </a:rPr>
                        <a:t>Flood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smtClean="0">
                          <a:ln>
                            <a:noFill/>
                          </a:ln>
                          <a:solidFill>
                            <a:srgbClr val="0000FF"/>
                          </a:solidFill>
                          <a:effectLst/>
                          <a:latin typeface="Times New Roman" pitchFamily="18" charset="0"/>
                          <a:ea typeface="ＭＳ Ｐゴシック" pitchFamily="50" charset="-128"/>
                        </a:rPr>
                        <a:t>Flood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pitchFamily="50" charset="-128"/>
                        </a:rPr>
                        <a:t>Flood; Dike break; Washout of bank; Inundation etc.</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pitchFamily="50" charset="-128"/>
                        </a:rPr>
                        <a:t>except rivers designated for joint flood forecast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8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Times New Roman" pitchFamily="18" charset="0"/>
                          <a:ea typeface="ＭＳ Ｐゴシック" pitchFamily="50" charset="-128"/>
                        </a:rPr>
                        <a:t>Storm Surge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smtClean="0">
                          <a:ln>
                            <a:noFill/>
                          </a:ln>
                          <a:solidFill>
                            <a:srgbClr val="0000FF"/>
                          </a:solidFill>
                          <a:effectLst/>
                          <a:latin typeface="Times New Roman" pitchFamily="18" charset="0"/>
                          <a:ea typeface="ＭＳ Ｐゴシック" pitchFamily="50" charset="-128"/>
                        </a:rPr>
                        <a:t>Storm Surge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5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pitchFamily="50" charset="-128"/>
                        </a:rPr>
                        <a:t>Inundation; Damage of ships, shore facilities including ones for fishery etc.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9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Times New Roman" pitchFamily="18" charset="0"/>
                          <a:ea typeface="ＭＳ Ｐゴシック" pitchFamily="50" charset="-128"/>
                        </a:rPr>
                        <a:t>Storm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smtClean="0">
                          <a:ln>
                            <a:noFill/>
                          </a:ln>
                          <a:solidFill>
                            <a:srgbClr val="0000FF"/>
                          </a:solidFill>
                          <a:effectLst/>
                          <a:latin typeface="Times New Roman" pitchFamily="18" charset="0"/>
                          <a:ea typeface="ＭＳ Ｐゴシック" pitchFamily="50" charset="-128"/>
                        </a:rPr>
                        <a:t>Gale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5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pitchFamily="50" charset="-128"/>
                        </a:rPr>
                        <a:t>Damage of houses, buildings, agricultural crops etc.; Maritime disaster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9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Times New Roman" pitchFamily="18" charset="0"/>
                          <a:ea typeface="ＭＳ Ｐゴシック" pitchFamily="50" charset="-128"/>
                        </a:rPr>
                        <a:t>High Wave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dirty="0" smtClean="0">
                          <a:ln>
                            <a:noFill/>
                          </a:ln>
                          <a:solidFill>
                            <a:srgbClr val="0000FF"/>
                          </a:solidFill>
                          <a:effectLst/>
                          <a:latin typeface="Times New Roman" pitchFamily="18" charset="0"/>
                          <a:ea typeface="ＭＳ Ｐゴシック" pitchFamily="50" charset="-128"/>
                        </a:rPr>
                        <a:t>High Wave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pitchFamily="50" charset="-128"/>
                        </a:rPr>
                        <a:t>Maritime disaster; Inundation; Damage of ships, shore facilities including ones for fishery etc.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8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Times New Roman" pitchFamily="18" charset="0"/>
                          <a:ea typeface="ＭＳ Ｐゴシック" pitchFamily="50" charset="-128"/>
                        </a:rPr>
                        <a:t>Heavy Snow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dirty="0" smtClean="0">
                          <a:ln>
                            <a:noFill/>
                          </a:ln>
                          <a:solidFill>
                            <a:srgbClr val="0000FF"/>
                          </a:solidFill>
                          <a:effectLst/>
                          <a:latin typeface="Times New Roman" pitchFamily="18" charset="0"/>
                          <a:ea typeface="ＭＳ Ｐゴシック" pitchFamily="50" charset="-128"/>
                        </a:rPr>
                        <a:t>Heavy Snow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5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pitchFamily="50" charset="-128"/>
                        </a:rPr>
                        <a:t>Traffic disturbance; Damage of houses etc.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9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Times New Roman" pitchFamily="18" charset="0"/>
                          <a:ea typeface="ＭＳ Ｐゴシック" pitchFamily="50" charset="-128"/>
                        </a:rPr>
                        <a:t>Snow-storm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dirty="0" smtClean="0">
                          <a:ln>
                            <a:noFill/>
                          </a:ln>
                          <a:solidFill>
                            <a:srgbClr val="0000FF"/>
                          </a:solidFill>
                          <a:effectLst/>
                          <a:latin typeface="Times New Roman" pitchFamily="18" charset="0"/>
                          <a:ea typeface="ＭＳ Ｐゴシック" pitchFamily="50" charset="-128"/>
                        </a:rPr>
                        <a:t>Gale &amp; Snow</a:t>
                      </a:r>
                      <a:endParaRPr kumimoji="1" lang="en-US" altLang="ja-JP" sz="1600" b="1" i="0" u="none" strike="noStrike" cap="none" normalizeH="0" baseline="0" dirty="0" smtClean="0">
                        <a:ln>
                          <a:noFill/>
                        </a:ln>
                        <a:solidFill>
                          <a:srgbClr val="0000FF"/>
                        </a:solidFill>
                        <a:effectLst/>
                        <a:latin typeface="Times New Roman" pitchFamily="18"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5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pitchFamily="50" charset="-128"/>
                        </a:rPr>
                        <a:t>Traffic disturbance; Damage of houses, buildings etc.; Maritime disaster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8125">
                <a:tc rowSpan="9">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6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horzOverflow="overflow">
                    <a:lnL cap="flat">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dirty="0" smtClean="0">
                          <a:ln>
                            <a:noFill/>
                          </a:ln>
                          <a:solidFill>
                            <a:srgbClr val="0000FF"/>
                          </a:solidFill>
                          <a:effectLst/>
                          <a:latin typeface="Times New Roman" pitchFamily="18" charset="0"/>
                          <a:ea typeface="ＭＳ Ｐゴシック" pitchFamily="50" charset="-128"/>
                        </a:rPr>
                        <a:t>Thunderstorm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5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pitchFamily="50" charset="-128"/>
                        </a:rPr>
                        <a:t>Disasters caused by Thunderbolt, hail, gust (tornado, downburst)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971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smtClean="0">
                          <a:ln>
                            <a:noFill/>
                          </a:ln>
                          <a:solidFill>
                            <a:srgbClr val="0000FF"/>
                          </a:solidFill>
                          <a:effectLst/>
                          <a:latin typeface="Times New Roman" pitchFamily="18" charset="0"/>
                          <a:ea typeface="ＭＳ Ｐゴシック" pitchFamily="50" charset="-128"/>
                        </a:rPr>
                        <a:t>Dense Fog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5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pitchFamily="50" charset="-128"/>
                        </a:rPr>
                        <a:t>Traffic disturbance, Maritime disaster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8125">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smtClean="0">
                          <a:ln>
                            <a:noFill/>
                          </a:ln>
                          <a:solidFill>
                            <a:srgbClr val="0000FF"/>
                          </a:solidFill>
                          <a:effectLst/>
                          <a:latin typeface="Times New Roman" pitchFamily="18" charset="0"/>
                          <a:ea typeface="ＭＳ Ｐゴシック" pitchFamily="50" charset="-128"/>
                        </a:rPr>
                        <a:t>Frost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5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pitchFamily="50" charset="-128"/>
                        </a:rPr>
                        <a:t>Damage of agricultural crops in early/late winter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971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smtClean="0">
                          <a:ln>
                            <a:noFill/>
                          </a:ln>
                          <a:solidFill>
                            <a:srgbClr val="0000FF"/>
                          </a:solidFill>
                          <a:effectLst/>
                          <a:latin typeface="Times New Roman" pitchFamily="18" charset="0"/>
                          <a:ea typeface="ＭＳ Ｐゴシック" pitchFamily="50" charset="-128"/>
                        </a:rPr>
                        <a:t>Dry Air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5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pitchFamily="50" charset="-128"/>
                        </a:rPr>
                        <a:t>Fire disaster; Forest fire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971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smtClean="0">
                          <a:ln>
                            <a:noFill/>
                          </a:ln>
                          <a:solidFill>
                            <a:srgbClr val="0000FF"/>
                          </a:solidFill>
                          <a:effectLst/>
                          <a:latin typeface="Times New Roman" pitchFamily="18" charset="0"/>
                          <a:ea typeface="ＭＳ Ｐゴシック" pitchFamily="50" charset="-128"/>
                        </a:rPr>
                        <a:t>Avalanche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5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pitchFamily="50" charset="-128"/>
                        </a:rPr>
                        <a:t>Avalanche except steep mountain areas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8125">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smtClean="0">
                          <a:ln>
                            <a:noFill/>
                          </a:ln>
                          <a:solidFill>
                            <a:srgbClr val="0000FF"/>
                          </a:solidFill>
                          <a:effectLst/>
                          <a:latin typeface="Times New Roman" pitchFamily="18" charset="0"/>
                          <a:ea typeface="ＭＳ Ｐゴシック" pitchFamily="50" charset="-128"/>
                        </a:rPr>
                        <a:t>Low Temperature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5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pitchFamily="50" charset="-128"/>
                        </a:rPr>
                        <a:t>Water pipe freeze-up and break; Damage of agricultural crops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971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smtClean="0">
                          <a:ln>
                            <a:noFill/>
                          </a:ln>
                          <a:solidFill>
                            <a:srgbClr val="0000FF"/>
                          </a:solidFill>
                          <a:effectLst/>
                          <a:latin typeface="Times New Roman" pitchFamily="18" charset="0"/>
                          <a:ea typeface="ＭＳ Ｐゴシック" pitchFamily="50" charset="-128"/>
                        </a:rPr>
                        <a:t>Snow-melting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5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pitchFamily="50" charset="-128"/>
                        </a:rPr>
                        <a:t>Flood, Sediment disaster, Inundation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8125">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smtClean="0">
                          <a:ln>
                            <a:noFill/>
                          </a:ln>
                          <a:solidFill>
                            <a:srgbClr val="0000FF"/>
                          </a:solidFill>
                          <a:effectLst/>
                          <a:latin typeface="Times New Roman" pitchFamily="18" charset="0"/>
                          <a:ea typeface="ＭＳ Ｐゴシック" pitchFamily="50" charset="-128"/>
                        </a:rPr>
                        <a:t>Ice Accretion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pitchFamily="50" charset="-128"/>
                        </a:rPr>
                        <a:t>Significant accretion of ice on electric power cable, communication wire, vessel’s body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971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smtClean="0">
                          <a:ln>
                            <a:noFill/>
                          </a:ln>
                          <a:solidFill>
                            <a:srgbClr val="0000FF"/>
                          </a:solidFill>
                          <a:effectLst/>
                          <a:latin typeface="Times New Roman" pitchFamily="18" charset="0"/>
                          <a:ea typeface="ＭＳ Ｐゴシック" pitchFamily="50" charset="-128"/>
                        </a:rPr>
                        <a:t>Snow Accretion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pitchFamily="50" charset="-128"/>
                        </a:rPr>
                        <a:t>Significant accretion of snow on electric power cable, communication wire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Text Box 72"/>
          <p:cNvSpPr txBox="1">
            <a:spLocks noChangeArrowheads="1"/>
          </p:cNvSpPr>
          <p:nvPr/>
        </p:nvSpPr>
        <p:spPr bwMode="auto">
          <a:xfrm>
            <a:off x="0" y="6608385"/>
            <a:ext cx="6169695" cy="276999"/>
          </a:xfrm>
          <a:prstGeom prst="rect">
            <a:avLst/>
          </a:prstGeom>
          <a:noFill/>
          <a:ln w="9525">
            <a:noFill/>
            <a:miter lim="800000"/>
            <a:headEnd/>
            <a:tailEnd/>
          </a:ln>
        </p:spPr>
        <p:txBody>
          <a:bodyPr wrap="square">
            <a:spAutoFit/>
          </a:bodyPr>
          <a:lstStyle/>
          <a:p>
            <a:pPr>
              <a:spcBef>
                <a:spcPct val="60000"/>
              </a:spcBef>
            </a:pPr>
            <a:r>
              <a:rPr lang="en-US" altLang="ja-JP" sz="1200" b="1" dirty="0">
                <a:solidFill>
                  <a:srgbClr val="000066"/>
                </a:solidFill>
              </a:rPr>
              <a:t>*Warning/Advisory for Ground-loosening and Inundation are included in ones for Heavy Rain</a:t>
            </a:r>
            <a:endParaRPr lang="en-US" altLang="ja-JP" sz="1200" dirty="0">
              <a:solidFill>
                <a:srgbClr val="000066"/>
              </a:solidFill>
              <a:latin typeface="Times New Roman" pitchFamily="18" charset="0"/>
            </a:endParaRPr>
          </a:p>
        </p:txBody>
      </p:sp>
      <p:sp>
        <p:nvSpPr>
          <p:cNvPr id="9" name="Rectangle 70"/>
          <p:cNvSpPr>
            <a:spLocks noChangeArrowheads="1"/>
          </p:cNvSpPr>
          <p:nvPr/>
        </p:nvSpPr>
        <p:spPr bwMode="auto">
          <a:xfrm>
            <a:off x="0" y="-27384"/>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3200" b="1" dirty="0" smtClean="0"/>
              <a:t>Possible Disaster related Warnings/Advisory</a:t>
            </a:r>
            <a:endParaRPr lang="en-US" altLang="ja-JP" sz="32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79512" y="1124744"/>
            <a:ext cx="8964488" cy="4493538"/>
          </a:xfrm>
          <a:prstGeom prst="rect">
            <a:avLst/>
          </a:prstGeom>
          <a:noFill/>
        </p:spPr>
        <p:txBody>
          <a:bodyPr wrap="square">
            <a:spAutoFit/>
          </a:bodyPr>
          <a:lstStyle/>
          <a:p>
            <a:pPr marL="444500" indent="-444500">
              <a:buFont typeface="Wingdings" pitchFamily="2" charset="2"/>
              <a:buChar char="l"/>
            </a:pPr>
            <a:r>
              <a:rPr kumimoji="1" lang="en-US" altLang="ja-JP" sz="3200" dirty="0"/>
              <a:t>Background of </a:t>
            </a:r>
            <a:r>
              <a:rPr lang="en-US" altLang="ja-JP" sz="3200" dirty="0" smtClean="0"/>
              <a:t>disaster countermeasures</a:t>
            </a:r>
            <a:r>
              <a:rPr kumimoji="1" lang="en-US" altLang="ja-JP" sz="3200" dirty="0" smtClean="0"/>
              <a:t> </a:t>
            </a:r>
            <a:r>
              <a:rPr kumimoji="1" lang="en-US" altLang="ja-JP" sz="3200" dirty="0"/>
              <a:t>in Japan</a:t>
            </a:r>
          </a:p>
          <a:p>
            <a:pPr marL="444500" indent="-444500">
              <a:spcBef>
                <a:spcPts val="600"/>
              </a:spcBef>
              <a:buFont typeface="Wingdings" pitchFamily="2" charset="2"/>
              <a:buChar char="l"/>
            </a:pPr>
            <a:r>
              <a:rPr kumimoji="1" lang="en-US" altLang="ja-JP" sz="3200" dirty="0"/>
              <a:t>Governance and Institutional Arrangements</a:t>
            </a:r>
          </a:p>
          <a:p>
            <a:pPr marL="444500" indent="-444500">
              <a:spcBef>
                <a:spcPts val="600"/>
              </a:spcBef>
              <a:buFont typeface="Wingdings" pitchFamily="2" charset="2"/>
              <a:buChar char="l"/>
            </a:pPr>
            <a:r>
              <a:rPr lang="en-US" altLang="ja-JP" sz="3200" dirty="0" smtClean="0"/>
              <a:t>Natural Disasters in Japan</a:t>
            </a:r>
            <a:endParaRPr kumimoji="1" lang="en-US" altLang="ja-JP" sz="3200" dirty="0"/>
          </a:p>
          <a:p>
            <a:pPr marL="444500" indent="-444500">
              <a:spcBef>
                <a:spcPts val="600"/>
              </a:spcBef>
              <a:buFont typeface="Wingdings" pitchFamily="2" charset="2"/>
              <a:buChar char="l"/>
            </a:pPr>
            <a:r>
              <a:rPr lang="en-US" altLang="ja-JP" sz="3200" dirty="0" smtClean="0"/>
              <a:t>Collecting and Sharing of Disaster Damage Data</a:t>
            </a:r>
            <a:endParaRPr kumimoji="1" lang="en-US" altLang="ja-JP" sz="3200" dirty="0"/>
          </a:p>
          <a:p>
            <a:pPr marL="444500" indent="-444500">
              <a:spcBef>
                <a:spcPts val="600"/>
              </a:spcBef>
              <a:buFont typeface="Wingdings" pitchFamily="2" charset="2"/>
              <a:buChar char="l"/>
            </a:pPr>
            <a:r>
              <a:rPr lang="en-US" altLang="ja-JP" sz="3200" dirty="0" smtClean="0"/>
              <a:t>Meteorological Data Monitoring</a:t>
            </a:r>
            <a:endParaRPr kumimoji="1" lang="en-US" altLang="ja-JP" sz="3200" dirty="0"/>
          </a:p>
          <a:p>
            <a:pPr marL="444500" indent="-444500">
              <a:spcBef>
                <a:spcPts val="600"/>
              </a:spcBef>
              <a:buFont typeface="Wingdings" pitchFamily="2" charset="2"/>
              <a:buChar char="l"/>
            </a:pPr>
            <a:r>
              <a:rPr lang="en-US" altLang="ja-JP" sz="3200" dirty="0" smtClean="0"/>
              <a:t>Hazard Maps and Examples of Disaster Data Analysis</a:t>
            </a:r>
            <a:endParaRPr kumimoji="1" lang="en-US" altLang="ja-JP" sz="3200" dirty="0"/>
          </a:p>
          <a:p>
            <a:pPr marL="444500" indent="-444500">
              <a:spcBef>
                <a:spcPts val="600"/>
              </a:spcBef>
              <a:buFont typeface="Wingdings" pitchFamily="2" charset="2"/>
              <a:buChar char="l"/>
            </a:pPr>
            <a:r>
              <a:rPr kumimoji="1" lang="en-US" altLang="ja-JP" sz="3200" dirty="0" smtClean="0"/>
              <a:t>Summary</a:t>
            </a:r>
            <a:endParaRPr kumimoji="1" lang="en-US" altLang="ja-JP" sz="3200" dirty="0"/>
          </a:p>
        </p:txBody>
      </p:sp>
      <p:sp>
        <p:nvSpPr>
          <p:cNvPr id="6" name="Rectangle 70"/>
          <p:cNvSpPr>
            <a:spLocks noChangeArrowheads="1"/>
          </p:cNvSpPr>
          <p:nvPr/>
        </p:nvSpPr>
        <p:spPr bwMode="auto">
          <a:xfrm>
            <a:off x="0" y="-27384"/>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3200" b="1" dirty="0" smtClean="0"/>
              <a:t>Outline</a:t>
            </a:r>
            <a:endParaRPr lang="en-US" altLang="ja-JP" sz="32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79512" y="1124744"/>
            <a:ext cx="8964488" cy="4493538"/>
          </a:xfrm>
          <a:prstGeom prst="rect">
            <a:avLst/>
          </a:prstGeom>
          <a:noFill/>
        </p:spPr>
        <p:txBody>
          <a:bodyPr wrap="square">
            <a:spAutoFit/>
          </a:bodyPr>
          <a:lstStyle/>
          <a:p>
            <a:pPr marL="444500" indent="-444500">
              <a:buFont typeface="Wingdings" pitchFamily="2" charset="2"/>
              <a:buChar char="l"/>
            </a:pPr>
            <a:r>
              <a:rPr kumimoji="1" lang="en-US" altLang="ja-JP" sz="3200" dirty="0">
                <a:solidFill>
                  <a:schemeClr val="bg1">
                    <a:lumMod val="75000"/>
                  </a:schemeClr>
                </a:solidFill>
              </a:rPr>
              <a:t>Background of </a:t>
            </a:r>
            <a:r>
              <a:rPr lang="en-US" altLang="ja-JP" sz="3200" dirty="0" smtClean="0">
                <a:solidFill>
                  <a:schemeClr val="bg1">
                    <a:lumMod val="75000"/>
                  </a:schemeClr>
                </a:solidFill>
              </a:rPr>
              <a:t>disaster countermeasures</a:t>
            </a:r>
            <a:r>
              <a:rPr kumimoji="1" lang="en-US" altLang="ja-JP" sz="3200" dirty="0" smtClean="0">
                <a:solidFill>
                  <a:schemeClr val="bg1">
                    <a:lumMod val="75000"/>
                  </a:schemeClr>
                </a:solidFill>
              </a:rPr>
              <a:t> </a:t>
            </a:r>
            <a:r>
              <a:rPr kumimoji="1" lang="en-US" altLang="ja-JP" sz="3200" dirty="0">
                <a:solidFill>
                  <a:schemeClr val="bg1">
                    <a:lumMod val="75000"/>
                  </a:schemeClr>
                </a:solidFill>
              </a:rPr>
              <a:t>in Japan</a:t>
            </a:r>
          </a:p>
          <a:p>
            <a:pPr marL="444500" indent="-444500">
              <a:spcBef>
                <a:spcPts val="600"/>
              </a:spcBef>
              <a:buFont typeface="Wingdings" pitchFamily="2" charset="2"/>
              <a:buChar char="l"/>
            </a:pPr>
            <a:r>
              <a:rPr kumimoji="1" lang="en-US" altLang="ja-JP" sz="3200" dirty="0">
                <a:solidFill>
                  <a:schemeClr val="bg1">
                    <a:lumMod val="75000"/>
                  </a:schemeClr>
                </a:solidFill>
              </a:rPr>
              <a:t>Governance and Institutional Arrangements</a:t>
            </a:r>
          </a:p>
          <a:p>
            <a:pPr marL="444500" indent="-444500">
              <a:spcBef>
                <a:spcPts val="600"/>
              </a:spcBef>
              <a:buFont typeface="Wingdings" pitchFamily="2" charset="2"/>
              <a:buChar char="l"/>
            </a:pPr>
            <a:r>
              <a:rPr lang="en-US" altLang="ja-JP" sz="3200" dirty="0" smtClean="0">
                <a:solidFill>
                  <a:schemeClr val="bg1">
                    <a:lumMod val="75000"/>
                  </a:schemeClr>
                </a:solidFill>
              </a:rPr>
              <a:t>Natural Disasters in Japan</a:t>
            </a:r>
            <a:endParaRPr kumimoji="1" lang="en-US" altLang="ja-JP" sz="3200" dirty="0">
              <a:solidFill>
                <a:schemeClr val="bg1">
                  <a:lumMod val="75000"/>
                </a:schemeClr>
              </a:solidFill>
            </a:endParaRPr>
          </a:p>
          <a:p>
            <a:pPr marL="444500" indent="-444500">
              <a:spcBef>
                <a:spcPts val="600"/>
              </a:spcBef>
              <a:buFont typeface="Wingdings" pitchFamily="2" charset="2"/>
              <a:buChar char="l"/>
            </a:pPr>
            <a:r>
              <a:rPr lang="en-US" altLang="ja-JP" sz="3200" dirty="0" smtClean="0"/>
              <a:t>Collecting and Sharing of Disaster Damage Data</a:t>
            </a:r>
            <a:endParaRPr kumimoji="1" lang="en-US" altLang="ja-JP" sz="3200" dirty="0"/>
          </a:p>
          <a:p>
            <a:pPr marL="444500" indent="-444500">
              <a:spcBef>
                <a:spcPts val="600"/>
              </a:spcBef>
              <a:buFont typeface="Wingdings" pitchFamily="2" charset="2"/>
              <a:buChar char="l"/>
            </a:pPr>
            <a:r>
              <a:rPr lang="en-US" altLang="ja-JP" sz="3200" dirty="0" smtClean="0">
                <a:solidFill>
                  <a:schemeClr val="bg1">
                    <a:lumMod val="75000"/>
                  </a:schemeClr>
                </a:solidFill>
              </a:rPr>
              <a:t>Meteorological Data Monitoring</a:t>
            </a:r>
            <a:endParaRPr kumimoji="1" lang="en-US" altLang="ja-JP" sz="3200" dirty="0">
              <a:solidFill>
                <a:schemeClr val="bg1">
                  <a:lumMod val="75000"/>
                </a:schemeClr>
              </a:solidFill>
            </a:endParaRPr>
          </a:p>
          <a:p>
            <a:pPr marL="444500" indent="-444500">
              <a:spcBef>
                <a:spcPts val="600"/>
              </a:spcBef>
              <a:buFont typeface="Wingdings" pitchFamily="2" charset="2"/>
              <a:buChar char="l"/>
            </a:pPr>
            <a:r>
              <a:rPr lang="en-US" altLang="ja-JP" sz="3200" dirty="0" smtClean="0">
                <a:solidFill>
                  <a:schemeClr val="bg1">
                    <a:lumMod val="75000"/>
                  </a:schemeClr>
                </a:solidFill>
              </a:rPr>
              <a:t>Hazard Maps and Examples of Disaster Data Analysis</a:t>
            </a:r>
            <a:endParaRPr kumimoji="1" lang="en-US" altLang="ja-JP" sz="3200" dirty="0">
              <a:solidFill>
                <a:schemeClr val="bg1">
                  <a:lumMod val="75000"/>
                </a:schemeClr>
              </a:solidFill>
            </a:endParaRPr>
          </a:p>
          <a:p>
            <a:pPr marL="444500" indent="-444500">
              <a:spcBef>
                <a:spcPts val="600"/>
              </a:spcBef>
              <a:buFont typeface="Wingdings" pitchFamily="2" charset="2"/>
              <a:buChar char="l"/>
            </a:pPr>
            <a:r>
              <a:rPr kumimoji="1" lang="en-US" altLang="ja-JP" sz="3200" dirty="0" smtClean="0">
                <a:solidFill>
                  <a:schemeClr val="bg1">
                    <a:lumMod val="75000"/>
                  </a:schemeClr>
                </a:solidFill>
              </a:rPr>
              <a:t>Summary</a:t>
            </a:r>
            <a:endParaRPr kumimoji="1" lang="en-US" altLang="ja-JP" sz="32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3779912" y="2132856"/>
            <a:ext cx="1368152" cy="792088"/>
          </a:xfrm>
          <a:prstGeom prst="rect">
            <a:avLst/>
          </a:prstGeom>
          <a:solidFill>
            <a:schemeClr val="accent1">
              <a:lumMod val="40000"/>
              <a:lumOff val="60000"/>
            </a:schemeClr>
          </a:solidFill>
          <a:ln w="2857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3779912" y="3140968"/>
            <a:ext cx="1368152" cy="360040"/>
          </a:xfrm>
          <a:prstGeom prst="rect">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爆発 2 2"/>
          <p:cNvSpPr/>
          <p:nvPr/>
        </p:nvSpPr>
        <p:spPr>
          <a:xfrm>
            <a:off x="251520" y="1844824"/>
            <a:ext cx="504056" cy="576064"/>
          </a:xfrm>
          <a:prstGeom prst="irregularSeal2">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爆発 2 4"/>
          <p:cNvSpPr/>
          <p:nvPr/>
        </p:nvSpPr>
        <p:spPr>
          <a:xfrm>
            <a:off x="251520" y="2636912"/>
            <a:ext cx="504056" cy="432048"/>
          </a:xfrm>
          <a:prstGeom prst="irregularSeal2">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1691680" y="1916832"/>
            <a:ext cx="1395960" cy="646331"/>
          </a:xfrm>
          <a:prstGeom prst="rect">
            <a:avLst/>
          </a:prstGeom>
          <a:solidFill>
            <a:schemeClr val="accent5">
              <a:lumMod val="20000"/>
              <a:lumOff val="80000"/>
            </a:schemeClr>
          </a:solidFill>
          <a:ln w="28575" cmpd="dbl">
            <a:solidFill>
              <a:schemeClr val="tx1"/>
            </a:solidFill>
          </a:ln>
        </p:spPr>
        <p:txBody>
          <a:bodyPr wrap="none" rtlCol="0">
            <a:spAutoFit/>
          </a:bodyPr>
          <a:lstStyle/>
          <a:p>
            <a:r>
              <a:rPr kumimoji="1" lang="en-US" altLang="ja-JP" dirty="0" smtClean="0"/>
              <a:t>Municipality</a:t>
            </a:r>
          </a:p>
          <a:p>
            <a:r>
              <a:rPr kumimoji="1" lang="en-US" altLang="ja-JP" dirty="0" smtClean="0"/>
              <a:t>Cities, Towns</a:t>
            </a:r>
            <a:endParaRPr kumimoji="1" lang="ja-JP" altLang="en-US" dirty="0"/>
          </a:p>
        </p:txBody>
      </p:sp>
      <p:sp>
        <p:nvSpPr>
          <p:cNvPr id="7" name="テキスト ボックス 6"/>
          <p:cNvSpPr txBox="1"/>
          <p:nvPr/>
        </p:nvSpPr>
        <p:spPr>
          <a:xfrm>
            <a:off x="1691680" y="3140968"/>
            <a:ext cx="1348446" cy="369332"/>
          </a:xfrm>
          <a:prstGeom prst="rect">
            <a:avLst/>
          </a:prstGeom>
          <a:solidFill>
            <a:schemeClr val="accent5">
              <a:lumMod val="20000"/>
              <a:lumOff val="80000"/>
            </a:schemeClr>
          </a:solidFill>
          <a:ln cmpd="sng">
            <a:solidFill>
              <a:schemeClr val="tx1"/>
            </a:solidFill>
          </a:ln>
        </p:spPr>
        <p:txBody>
          <a:bodyPr wrap="none" rtlCol="0">
            <a:spAutoFit/>
          </a:bodyPr>
          <a:lstStyle/>
          <a:p>
            <a:r>
              <a:rPr kumimoji="1" lang="en-US" altLang="ja-JP" dirty="0" smtClean="0"/>
              <a:t>Municipality</a:t>
            </a:r>
            <a:endParaRPr kumimoji="1" lang="ja-JP" altLang="en-US" dirty="0"/>
          </a:p>
        </p:txBody>
      </p:sp>
      <p:cxnSp>
        <p:nvCxnSpPr>
          <p:cNvPr id="11" name="直線矢印コネクタ 10"/>
          <p:cNvCxnSpPr/>
          <p:nvPr/>
        </p:nvCxnSpPr>
        <p:spPr>
          <a:xfrm flipH="1">
            <a:off x="827584" y="1988840"/>
            <a:ext cx="79208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H="1">
            <a:off x="827584" y="2780928"/>
            <a:ext cx="79208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827584" y="2996952"/>
            <a:ext cx="79208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827584" y="2204864"/>
            <a:ext cx="79208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3131840" y="2348880"/>
            <a:ext cx="64807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3779912" y="2204864"/>
            <a:ext cx="1367106" cy="646331"/>
          </a:xfrm>
          <a:prstGeom prst="rect">
            <a:avLst/>
          </a:prstGeom>
          <a:noFill/>
          <a:ln>
            <a:noFill/>
          </a:ln>
        </p:spPr>
        <p:txBody>
          <a:bodyPr wrap="none" rtlCol="0">
            <a:spAutoFit/>
          </a:bodyPr>
          <a:lstStyle/>
          <a:p>
            <a:r>
              <a:rPr kumimoji="1" lang="en-US" altLang="ja-JP" dirty="0" smtClean="0"/>
              <a:t>Prefecture</a:t>
            </a:r>
          </a:p>
          <a:p>
            <a:r>
              <a:rPr lang="en-US" altLang="ja-JP" dirty="0" smtClean="0"/>
              <a:t>Government</a:t>
            </a:r>
            <a:endParaRPr kumimoji="1" lang="ja-JP" altLang="en-US" dirty="0"/>
          </a:p>
        </p:txBody>
      </p:sp>
      <p:sp>
        <p:nvSpPr>
          <p:cNvPr id="25" name="テキスト ボックス 24"/>
          <p:cNvSpPr txBox="1"/>
          <p:nvPr/>
        </p:nvSpPr>
        <p:spPr>
          <a:xfrm>
            <a:off x="3851920" y="3131676"/>
            <a:ext cx="1163075" cy="369332"/>
          </a:xfrm>
          <a:prstGeom prst="rect">
            <a:avLst/>
          </a:prstGeom>
          <a:noFill/>
          <a:ln>
            <a:noFill/>
          </a:ln>
        </p:spPr>
        <p:txBody>
          <a:bodyPr wrap="none" rtlCol="0">
            <a:spAutoFit/>
          </a:bodyPr>
          <a:lstStyle/>
          <a:p>
            <a:r>
              <a:rPr kumimoji="1" lang="en-US" altLang="ja-JP" dirty="0" smtClean="0"/>
              <a:t>Prefecture</a:t>
            </a:r>
            <a:endParaRPr kumimoji="1" lang="ja-JP" altLang="en-US" dirty="0"/>
          </a:p>
        </p:txBody>
      </p:sp>
      <p:cxnSp>
        <p:nvCxnSpPr>
          <p:cNvPr id="27" name="直線矢印コネクタ 26"/>
          <p:cNvCxnSpPr/>
          <p:nvPr/>
        </p:nvCxnSpPr>
        <p:spPr>
          <a:xfrm>
            <a:off x="3131840" y="3284984"/>
            <a:ext cx="57606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a:xfrm>
            <a:off x="5796136" y="1772816"/>
            <a:ext cx="3168352" cy="1944216"/>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6084168" y="1916832"/>
            <a:ext cx="2664296" cy="646331"/>
          </a:xfrm>
          <a:prstGeom prst="rect">
            <a:avLst/>
          </a:prstGeom>
          <a:solidFill>
            <a:schemeClr val="accent3">
              <a:lumMod val="40000"/>
              <a:lumOff val="60000"/>
            </a:schemeClr>
          </a:solidFill>
          <a:ln w="28575" cmpd="dbl">
            <a:solidFill>
              <a:schemeClr val="tx1"/>
            </a:solidFill>
          </a:ln>
        </p:spPr>
        <p:txBody>
          <a:bodyPr wrap="square" rtlCol="0">
            <a:spAutoFit/>
          </a:bodyPr>
          <a:lstStyle/>
          <a:p>
            <a:r>
              <a:rPr lang="en-US" altLang="ja-JP" dirty="0" smtClean="0"/>
              <a:t>Cabinet Office</a:t>
            </a:r>
          </a:p>
          <a:p>
            <a:r>
              <a:rPr kumimoji="1" lang="en-US" altLang="ja-JP" dirty="0" smtClean="0"/>
              <a:t>(Disaster Management)</a:t>
            </a:r>
            <a:endParaRPr kumimoji="1" lang="ja-JP" altLang="en-US" dirty="0"/>
          </a:p>
        </p:txBody>
      </p:sp>
      <p:sp>
        <p:nvSpPr>
          <p:cNvPr id="30" name="テキスト ボックス 29"/>
          <p:cNvSpPr txBox="1"/>
          <p:nvPr/>
        </p:nvSpPr>
        <p:spPr>
          <a:xfrm>
            <a:off x="6084169" y="2782669"/>
            <a:ext cx="2664296" cy="646331"/>
          </a:xfrm>
          <a:prstGeom prst="rect">
            <a:avLst/>
          </a:prstGeom>
          <a:solidFill>
            <a:schemeClr val="tx2">
              <a:lumMod val="40000"/>
              <a:lumOff val="60000"/>
            </a:schemeClr>
          </a:solidFill>
          <a:ln w="28575" cmpd="dbl">
            <a:solidFill>
              <a:schemeClr val="tx1"/>
            </a:solidFill>
          </a:ln>
        </p:spPr>
        <p:txBody>
          <a:bodyPr wrap="square" rtlCol="0">
            <a:spAutoFit/>
          </a:bodyPr>
          <a:lstStyle/>
          <a:p>
            <a:r>
              <a:rPr lang="en-US" altLang="ja-JP" dirty="0" smtClean="0"/>
              <a:t>Fire and Disaster Managem</a:t>
            </a:r>
            <a:r>
              <a:rPr kumimoji="1" lang="en-US" altLang="ja-JP" dirty="0" smtClean="0"/>
              <a:t>ent Agency</a:t>
            </a:r>
            <a:endParaRPr kumimoji="1" lang="ja-JP" altLang="en-US" dirty="0"/>
          </a:p>
        </p:txBody>
      </p:sp>
      <p:cxnSp>
        <p:nvCxnSpPr>
          <p:cNvPr id="31" name="直線矢印コネクタ 30"/>
          <p:cNvCxnSpPr/>
          <p:nvPr/>
        </p:nvCxnSpPr>
        <p:spPr>
          <a:xfrm flipV="1">
            <a:off x="5148064" y="2132856"/>
            <a:ext cx="936104" cy="3600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a:stCxn id="24" idx="3"/>
            <a:endCxn id="30" idx="1"/>
          </p:cNvCxnSpPr>
          <p:nvPr/>
        </p:nvCxnSpPr>
        <p:spPr>
          <a:xfrm>
            <a:off x="5148064" y="2528900"/>
            <a:ext cx="936105" cy="57693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a:endCxn id="29" idx="1"/>
          </p:cNvCxnSpPr>
          <p:nvPr/>
        </p:nvCxnSpPr>
        <p:spPr>
          <a:xfrm flipV="1">
            <a:off x="5148064" y="2239998"/>
            <a:ext cx="936104" cy="90097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a:stCxn id="26" idx="3"/>
          </p:cNvCxnSpPr>
          <p:nvPr/>
        </p:nvCxnSpPr>
        <p:spPr>
          <a:xfrm>
            <a:off x="5148064" y="3320988"/>
            <a:ext cx="936104" cy="360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円柱 43"/>
          <p:cNvSpPr/>
          <p:nvPr/>
        </p:nvSpPr>
        <p:spPr>
          <a:xfrm>
            <a:off x="8532440" y="2348880"/>
            <a:ext cx="360040" cy="360040"/>
          </a:xfrm>
          <a:prstGeom prst="can">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dirty="0" smtClean="0">
                <a:solidFill>
                  <a:schemeClr val="tx1"/>
                </a:solidFill>
              </a:rPr>
              <a:t>CO</a:t>
            </a:r>
            <a:endParaRPr kumimoji="1" lang="ja-JP" altLang="en-US" sz="1100" b="1" dirty="0">
              <a:solidFill>
                <a:schemeClr val="tx1"/>
              </a:solidFill>
            </a:endParaRPr>
          </a:p>
        </p:txBody>
      </p:sp>
      <p:sp>
        <p:nvSpPr>
          <p:cNvPr id="32" name="Rectangle 70"/>
          <p:cNvSpPr>
            <a:spLocks noChangeArrowheads="1"/>
          </p:cNvSpPr>
          <p:nvPr/>
        </p:nvSpPr>
        <p:spPr bwMode="auto">
          <a:xfrm>
            <a:off x="0" y="-27384"/>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3200" b="1" dirty="0" smtClean="0"/>
              <a:t>Collection of Disaster Damage Data</a:t>
            </a:r>
            <a:endParaRPr lang="en-US" altLang="ja-JP" sz="3200" b="1" dirty="0"/>
          </a:p>
        </p:txBody>
      </p:sp>
      <p:sp>
        <p:nvSpPr>
          <p:cNvPr id="34" name="円柱 33"/>
          <p:cNvSpPr/>
          <p:nvPr/>
        </p:nvSpPr>
        <p:spPr>
          <a:xfrm>
            <a:off x="8532440" y="3284984"/>
            <a:ext cx="360040" cy="360040"/>
          </a:xfrm>
          <a:prstGeom prst="can">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smtClean="0">
                <a:solidFill>
                  <a:schemeClr val="tx1"/>
                </a:solidFill>
              </a:rPr>
              <a:t>FDMA</a:t>
            </a:r>
            <a:endParaRPr kumimoji="1" lang="ja-JP" altLang="en-US" sz="900" b="1" dirty="0">
              <a:solidFill>
                <a:schemeClr val="tx1"/>
              </a:solidFill>
            </a:endParaRPr>
          </a:p>
        </p:txBody>
      </p:sp>
      <p:sp>
        <p:nvSpPr>
          <p:cNvPr id="40" name="テキスト ボックス 39"/>
          <p:cNvSpPr txBox="1"/>
          <p:nvPr/>
        </p:nvSpPr>
        <p:spPr>
          <a:xfrm>
            <a:off x="1691680" y="2636912"/>
            <a:ext cx="1348446" cy="369332"/>
          </a:xfrm>
          <a:prstGeom prst="rect">
            <a:avLst/>
          </a:prstGeom>
          <a:solidFill>
            <a:schemeClr val="accent5">
              <a:lumMod val="20000"/>
              <a:lumOff val="80000"/>
            </a:schemeClr>
          </a:solidFill>
          <a:ln cmpd="sng">
            <a:solidFill>
              <a:schemeClr val="tx1"/>
            </a:solidFill>
          </a:ln>
        </p:spPr>
        <p:txBody>
          <a:bodyPr wrap="none" rtlCol="0">
            <a:spAutoFit/>
          </a:bodyPr>
          <a:lstStyle/>
          <a:p>
            <a:r>
              <a:rPr kumimoji="1" lang="en-US" altLang="ja-JP" dirty="0" smtClean="0"/>
              <a:t>Municipality</a:t>
            </a:r>
            <a:endParaRPr kumimoji="1" lang="ja-JP" altLang="en-US" dirty="0"/>
          </a:p>
        </p:txBody>
      </p:sp>
      <p:cxnSp>
        <p:nvCxnSpPr>
          <p:cNvPr id="41" name="直線矢印コネクタ 40"/>
          <p:cNvCxnSpPr/>
          <p:nvPr/>
        </p:nvCxnSpPr>
        <p:spPr>
          <a:xfrm>
            <a:off x="3131840" y="2780928"/>
            <a:ext cx="64807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0" y="1340768"/>
            <a:ext cx="892804" cy="523220"/>
          </a:xfrm>
          <a:prstGeom prst="rect">
            <a:avLst/>
          </a:prstGeom>
          <a:noFill/>
          <a:ln>
            <a:noFill/>
          </a:ln>
        </p:spPr>
        <p:txBody>
          <a:bodyPr wrap="square" rtlCol="0">
            <a:spAutoFit/>
          </a:bodyPr>
          <a:lstStyle/>
          <a:p>
            <a:r>
              <a:rPr kumimoji="1" lang="en-US" altLang="ja-JP" sz="1400" dirty="0" smtClean="0"/>
              <a:t>Affected Area</a:t>
            </a:r>
            <a:endParaRPr kumimoji="1" lang="ja-JP" altLang="en-US" sz="1400" dirty="0"/>
          </a:p>
        </p:txBody>
      </p:sp>
      <p:cxnSp>
        <p:nvCxnSpPr>
          <p:cNvPr id="49" name="直線矢印コネクタ 48"/>
          <p:cNvCxnSpPr/>
          <p:nvPr/>
        </p:nvCxnSpPr>
        <p:spPr>
          <a:xfrm>
            <a:off x="1331640" y="3429000"/>
            <a:ext cx="288032"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flipH="1">
            <a:off x="1331640" y="3284984"/>
            <a:ext cx="288032"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3" name="テキスト ボックス 52"/>
          <p:cNvSpPr txBox="1"/>
          <p:nvPr/>
        </p:nvSpPr>
        <p:spPr>
          <a:xfrm>
            <a:off x="827584" y="1628800"/>
            <a:ext cx="720080" cy="307777"/>
          </a:xfrm>
          <a:prstGeom prst="rect">
            <a:avLst/>
          </a:prstGeom>
          <a:noFill/>
          <a:ln>
            <a:noFill/>
          </a:ln>
        </p:spPr>
        <p:txBody>
          <a:bodyPr wrap="square" rtlCol="0">
            <a:spAutoFit/>
          </a:bodyPr>
          <a:lstStyle/>
          <a:p>
            <a:r>
              <a:rPr lang="en-US" altLang="ja-JP" sz="1400" dirty="0" smtClean="0"/>
              <a:t>Survey</a:t>
            </a:r>
            <a:endParaRPr kumimoji="1" lang="ja-JP" altLang="en-US" sz="1400" dirty="0"/>
          </a:p>
        </p:txBody>
      </p:sp>
      <p:sp>
        <p:nvSpPr>
          <p:cNvPr id="54" name="テキスト ボックス 53"/>
          <p:cNvSpPr txBox="1"/>
          <p:nvPr/>
        </p:nvSpPr>
        <p:spPr>
          <a:xfrm>
            <a:off x="827584" y="2185119"/>
            <a:ext cx="1080120" cy="307777"/>
          </a:xfrm>
          <a:prstGeom prst="rect">
            <a:avLst/>
          </a:prstGeom>
          <a:noFill/>
          <a:ln>
            <a:noFill/>
          </a:ln>
        </p:spPr>
        <p:txBody>
          <a:bodyPr wrap="square" rtlCol="0">
            <a:spAutoFit/>
          </a:bodyPr>
          <a:lstStyle/>
          <a:p>
            <a:r>
              <a:rPr kumimoji="1" lang="en-US" altLang="ja-JP" sz="1400" dirty="0" smtClean="0"/>
              <a:t>Report</a:t>
            </a:r>
            <a:endParaRPr kumimoji="1" lang="ja-JP" altLang="en-US" sz="1400" dirty="0"/>
          </a:p>
        </p:txBody>
      </p:sp>
      <p:sp>
        <p:nvSpPr>
          <p:cNvPr id="55" name="爆発 2 54"/>
          <p:cNvSpPr/>
          <p:nvPr/>
        </p:nvSpPr>
        <p:spPr>
          <a:xfrm>
            <a:off x="899592" y="3140968"/>
            <a:ext cx="360040" cy="360040"/>
          </a:xfrm>
          <a:prstGeom prst="irregularSeal2">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p:cNvSpPr txBox="1"/>
          <p:nvPr/>
        </p:nvSpPr>
        <p:spPr>
          <a:xfrm>
            <a:off x="755576" y="724634"/>
            <a:ext cx="2446824" cy="461665"/>
          </a:xfrm>
          <a:prstGeom prst="rect">
            <a:avLst/>
          </a:prstGeom>
          <a:noFill/>
          <a:ln>
            <a:solidFill>
              <a:schemeClr val="tx1"/>
            </a:solidFill>
          </a:ln>
        </p:spPr>
        <p:txBody>
          <a:bodyPr wrap="none" rtlCol="0">
            <a:spAutoFit/>
          </a:bodyPr>
          <a:lstStyle/>
          <a:p>
            <a:r>
              <a:rPr kumimoji="1" lang="en-US" altLang="ja-JP" sz="2400" dirty="0" smtClean="0">
                <a:solidFill>
                  <a:schemeClr val="accent5"/>
                </a:solidFill>
              </a:rPr>
              <a:t>Municipality Level</a:t>
            </a:r>
            <a:endParaRPr kumimoji="1" lang="ja-JP" altLang="en-US" sz="2400" dirty="0">
              <a:solidFill>
                <a:schemeClr val="accent5"/>
              </a:solidFill>
            </a:endParaRPr>
          </a:p>
        </p:txBody>
      </p:sp>
      <p:sp>
        <p:nvSpPr>
          <p:cNvPr id="57" name="テキスト ボックス 56"/>
          <p:cNvSpPr txBox="1"/>
          <p:nvPr/>
        </p:nvSpPr>
        <p:spPr>
          <a:xfrm>
            <a:off x="3491880" y="724634"/>
            <a:ext cx="2202334" cy="461665"/>
          </a:xfrm>
          <a:prstGeom prst="rect">
            <a:avLst/>
          </a:prstGeom>
          <a:noFill/>
          <a:ln>
            <a:solidFill>
              <a:schemeClr val="tx1"/>
            </a:solidFill>
          </a:ln>
        </p:spPr>
        <p:txBody>
          <a:bodyPr wrap="none" rtlCol="0">
            <a:spAutoFit/>
          </a:bodyPr>
          <a:lstStyle/>
          <a:p>
            <a:r>
              <a:rPr kumimoji="1" lang="en-US" altLang="ja-JP" sz="2400" dirty="0" smtClean="0">
                <a:solidFill>
                  <a:schemeClr val="accent1"/>
                </a:solidFill>
              </a:rPr>
              <a:t>Prefecture Level</a:t>
            </a:r>
            <a:endParaRPr kumimoji="1" lang="ja-JP" altLang="en-US" sz="2400" dirty="0">
              <a:solidFill>
                <a:schemeClr val="accent1"/>
              </a:solidFill>
            </a:endParaRPr>
          </a:p>
        </p:txBody>
      </p:sp>
      <p:sp>
        <p:nvSpPr>
          <p:cNvPr id="58" name="テキスト ボックス 57"/>
          <p:cNvSpPr txBox="1"/>
          <p:nvPr/>
        </p:nvSpPr>
        <p:spPr>
          <a:xfrm>
            <a:off x="6402107" y="724634"/>
            <a:ext cx="1955022" cy="461665"/>
          </a:xfrm>
          <a:prstGeom prst="rect">
            <a:avLst/>
          </a:prstGeom>
          <a:noFill/>
          <a:ln>
            <a:solidFill>
              <a:schemeClr val="tx1"/>
            </a:solidFill>
          </a:ln>
        </p:spPr>
        <p:txBody>
          <a:bodyPr wrap="none" rtlCol="0">
            <a:spAutoFit/>
          </a:bodyPr>
          <a:lstStyle/>
          <a:p>
            <a:r>
              <a:rPr kumimoji="1" lang="en-US" altLang="ja-JP" sz="2400" dirty="0" smtClean="0">
                <a:solidFill>
                  <a:schemeClr val="accent2"/>
                </a:solidFill>
              </a:rPr>
              <a:t>National Level</a:t>
            </a:r>
            <a:endParaRPr kumimoji="1" lang="ja-JP" altLang="en-US" sz="2400" dirty="0">
              <a:solidFill>
                <a:schemeClr val="accent2"/>
              </a:solidFill>
            </a:endParaRPr>
          </a:p>
        </p:txBody>
      </p:sp>
      <p:sp>
        <p:nvSpPr>
          <p:cNvPr id="59" name="テキスト ボックス 58"/>
          <p:cNvSpPr txBox="1"/>
          <p:nvPr/>
        </p:nvSpPr>
        <p:spPr>
          <a:xfrm>
            <a:off x="2627784" y="1340768"/>
            <a:ext cx="6065828" cy="338554"/>
          </a:xfrm>
          <a:prstGeom prst="rect">
            <a:avLst/>
          </a:prstGeom>
          <a:noFill/>
          <a:ln>
            <a:solidFill>
              <a:schemeClr val="accent2"/>
            </a:solidFill>
          </a:ln>
        </p:spPr>
        <p:txBody>
          <a:bodyPr wrap="none" rtlCol="0">
            <a:spAutoFit/>
          </a:bodyPr>
          <a:lstStyle/>
          <a:p>
            <a:r>
              <a:rPr kumimoji="1" lang="en-US" altLang="ja-JP" sz="1600" dirty="0" smtClean="0"/>
              <a:t>This Database provides the official record of the Japanese Government</a:t>
            </a:r>
            <a:endParaRPr kumimoji="1" lang="ja-JP" altLang="en-US" sz="1600" dirty="0"/>
          </a:p>
        </p:txBody>
      </p:sp>
      <p:cxnSp>
        <p:nvCxnSpPr>
          <p:cNvPr id="61" name="直線矢印コネクタ 60"/>
          <p:cNvCxnSpPr/>
          <p:nvPr/>
        </p:nvCxnSpPr>
        <p:spPr>
          <a:xfrm>
            <a:off x="8244408" y="1556792"/>
            <a:ext cx="432048" cy="1728192"/>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p:nvPr/>
        </p:nvCxnSpPr>
        <p:spPr>
          <a:xfrm>
            <a:off x="8244408" y="1556792"/>
            <a:ext cx="504056" cy="864096"/>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70" name="テキスト ボックス 69"/>
          <p:cNvSpPr txBox="1"/>
          <p:nvPr/>
        </p:nvSpPr>
        <p:spPr>
          <a:xfrm>
            <a:off x="6156176" y="5301208"/>
            <a:ext cx="2664296" cy="646331"/>
          </a:xfrm>
          <a:prstGeom prst="rect">
            <a:avLst/>
          </a:prstGeom>
          <a:solidFill>
            <a:schemeClr val="accent4">
              <a:lumMod val="20000"/>
              <a:lumOff val="80000"/>
            </a:schemeClr>
          </a:solidFill>
          <a:ln w="28575" cmpd="dbl">
            <a:solidFill>
              <a:schemeClr val="tx1"/>
            </a:solidFill>
          </a:ln>
        </p:spPr>
        <p:txBody>
          <a:bodyPr wrap="square" rtlCol="0">
            <a:spAutoFit/>
          </a:bodyPr>
          <a:lstStyle/>
          <a:p>
            <a:r>
              <a:rPr lang="en-US" altLang="ja-JP" dirty="0" smtClean="0"/>
              <a:t>Japan Meteorological Agency</a:t>
            </a:r>
            <a:endParaRPr kumimoji="1" lang="ja-JP" altLang="en-US" dirty="0"/>
          </a:p>
        </p:txBody>
      </p:sp>
      <p:sp>
        <p:nvSpPr>
          <p:cNvPr id="71" name="円柱 70"/>
          <p:cNvSpPr/>
          <p:nvPr/>
        </p:nvSpPr>
        <p:spPr>
          <a:xfrm>
            <a:off x="8460432" y="5733256"/>
            <a:ext cx="432048" cy="360040"/>
          </a:xfrm>
          <a:prstGeom prst="can">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b="1" dirty="0" smtClean="0">
                <a:solidFill>
                  <a:schemeClr val="tx1"/>
                </a:solidFill>
              </a:rPr>
              <a:t>JMA</a:t>
            </a:r>
          </a:p>
        </p:txBody>
      </p:sp>
      <p:sp>
        <p:nvSpPr>
          <p:cNvPr id="76" name="テキスト ボックス 75"/>
          <p:cNvSpPr txBox="1"/>
          <p:nvPr/>
        </p:nvSpPr>
        <p:spPr>
          <a:xfrm>
            <a:off x="3275856" y="5301208"/>
            <a:ext cx="2304256" cy="646331"/>
          </a:xfrm>
          <a:prstGeom prst="rect">
            <a:avLst/>
          </a:prstGeom>
          <a:solidFill>
            <a:schemeClr val="accent4">
              <a:lumMod val="20000"/>
              <a:lumOff val="80000"/>
            </a:schemeClr>
          </a:solidFill>
          <a:ln w="28575" cmpd="dbl">
            <a:solidFill>
              <a:schemeClr val="tx1"/>
            </a:solidFill>
          </a:ln>
        </p:spPr>
        <p:txBody>
          <a:bodyPr wrap="square" rtlCol="0">
            <a:spAutoFit/>
          </a:bodyPr>
          <a:lstStyle/>
          <a:p>
            <a:r>
              <a:rPr lang="en-US" altLang="ja-JP" dirty="0" smtClean="0"/>
              <a:t>Local Meteorological Observatory</a:t>
            </a:r>
            <a:endParaRPr kumimoji="1" lang="ja-JP" altLang="en-US" dirty="0"/>
          </a:p>
        </p:txBody>
      </p:sp>
      <p:sp>
        <p:nvSpPr>
          <p:cNvPr id="78" name="テキスト ボックス 77"/>
          <p:cNvSpPr txBox="1"/>
          <p:nvPr/>
        </p:nvSpPr>
        <p:spPr>
          <a:xfrm>
            <a:off x="1547664" y="3995772"/>
            <a:ext cx="1512168" cy="369332"/>
          </a:xfrm>
          <a:prstGeom prst="rect">
            <a:avLst/>
          </a:prstGeom>
          <a:solidFill>
            <a:schemeClr val="accent6">
              <a:lumMod val="20000"/>
              <a:lumOff val="80000"/>
            </a:schemeClr>
          </a:solidFill>
          <a:ln w="28575" cmpd="dbl">
            <a:solidFill>
              <a:schemeClr val="tx1"/>
            </a:solidFill>
          </a:ln>
        </p:spPr>
        <p:txBody>
          <a:bodyPr wrap="square" rtlCol="0">
            <a:spAutoFit/>
          </a:bodyPr>
          <a:lstStyle/>
          <a:p>
            <a:r>
              <a:rPr kumimoji="1" lang="en-US" altLang="ja-JP" dirty="0" smtClean="0"/>
              <a:t>Police Station</a:t>
            </a:r>
            <a:endParaRPr kumimoji="1" lang="ja-JP" altLang="en-US" dirty="0"/>
          </a:p>
        </p:txBody>
      </p:sp>
      <p:sp>
        <p:nvSpPr>
          <p:cNvPr id="79" name="テキスト ボックス 78"/>
          <p:cNvSpPr txBox="1"/>
          <p:nvPr/>
        </p:nvSpPr>
        <p:spPr>
          <a:xfrm>
            <a:off x="1547664" y="4427820"/>
            <a:ext cx="1512168" cy="369332"/>
          </a:xfrm>
          <a:prstGeom prst="rect">
            <a:avLst/>
          </a:prstGeom>
          <a:solidFill>
            <a:schemeClr val="accent6">
              <a:lumMod val="20000"/>
              <a:lumOff val="80000"/>
            </a:schemeClr>
          </a:solidFill>
          <a:ln cmpd="sng">
            <a:solidFill>
              <a:schemeClr val="tx1"/>
            </a:solidFill>
          </a:ln>
        </p:spPr>
        <p:txBody>
          <a:bodyPr wrap="square" rtlCol="0">
            <a:spAutoFit/>
          </a:bodyPr>
          <a:lstStyle/>
          <a:p>
            <a:r>
              <a:rPr lang="en-US" altLang="ja-JP" dirty="0" smtClean="0"/>
              <a:t>Police Station</a:t>
            </a:r>
            <a:endParaRPr kumimoji="1" lang="ja-JP" altLang="en-US" dirty="0"/>
          </a:p>
        </p:txBody>
      </p:sp>
      <p:sp>
        <p:nvSpPr>
          <p:cNvPr id="80" name="テキスト ボックス 79"/>
          <p:cNvSpPr txBox="1"/>
          <p:nvPr/>
        </p:nvSpPr>
        <p:spPr>
          <a:xfrm>
            <a:off x="3491880" y="4067780"/>
            <a:ext cx="1944216" cy="646331"/>
          </a:xfrm>
          <a:prstGeom prst="rect">
            <a:avLst/>
          </a:prstGeom>
          <a:solidFill>
            <a:schemeClr val="accent6">
              <a:lumMod val="40000"/>
              <a:lumOff val="60000"/>
            </a:schemeClr>
          </a:solidFill>
          <a:ln w="28575" cmpd="dbl">
            <a:solidFill>
              <a:schemeClr val="tx1"/>
            </a:solidFill>
          </a:ln>
        </p:spPr>
        <p:txBody>
          <a:bodyPr wrap="square" rtlCol="0">
            <a:spAutoFit/>
          </a:bodyPr>
          <a:lstStyle/>
          <a:p>
            <a:r>
              <a:rPr lang="en-US" altLang="ja-JP" dirty="0" smtClean="0"/>
              <a:t>Prefecture Police Department</a:t>
            </a:r>
            <a:endParaRPr kumimoji="1" lang="ja-JP" altLang="en-US" dirty="0"/>
          </a:p>
        </p:txBody>
      </p:sp>
      <p:sp>
        <p:nvSpPr>
          <p:cNvPr id="81" name="テキスト ボックス 80"/>
          <p:cNvSpPr txBox="1"/>
          <p:nvPr/>
        </p:nvSpPr>
        <p:spPr>
          <a:xfrm>
            <a:off x="6084168" y="4139788"/>
            <a:ext cx="2664296" cy="369332"/>
          </a:xfrm>
          <a:prstGeom prst="rect">
            <a:avLst/>
          </a:prstGeom>
          <a:solidFill>
            <a:schemeClr val="accent6">
              <a:lumMod val="60000"/>
              <a:lumOff val="40000"/>
            </a:schemeClr>
          </a:solidFill>
          <a:ln w="28575" cmpd="dbl">
            <a:solidFill>
              <a:schemeClr val="tx1"/>
            </a:solidFill>
          </a:ln>
        </p:spPr>
        <p:txBody>
          <a:bodyPr wrap="square" rtlCol="0">
            <a:spAutoFit/>
          </a:bodyPr>
          <a:lstStyle/>
          <a:p>
            <a:r>
              <a:rPr lang="en-US" altLang="ja-JP" dirty="0" smtClean="0"/>
              <a:t>Japan Police Agency</a:t>
            </a:r>
            <a:endParaRPr kumimoji="1" lang="ja-JP" altLang="en-US" dirty="0"/>
          </a:p>
        </p:txBody>
      </p:sp>
      <p:sp>
        <p:nvSpPr>
          <p:cNvPr id="82" name="円柱 81"/>
          <p:cNvSpPr/>
          <p:nvPr/>
        </p:nvSpPr>
        <p:spPr>
          <a:xfrm>
            <a:off x="8532440" y="4283804"/>
            <a:ext cx="432048" cy="360040"/>
          </a:xfrm>
          <a:prstGeom prst="can">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b="1" dirty="0" smtClean="0">
                <a:solidFill>
                  <a:schemeClr val="tx1"/>
                </a:solidFill>
              </a:rPr>
              <a:t>JPA</a:t>
            </a:r>
            <a:endParaRPr kumimoji="1" lang="ja-JP" altLang="en-US" sz="1000" b="1" dirty="0">
              <a:solidFill>
                <a:schemeClr val="tx1"/>
              </a:solidFill>
            </a:endParaRPr>
          </a:p>
        </p:txBody>
      </p:sp>
      <p:cxnSp>
        <p:nvCxnSpPr>
          <p:cNvPr id="84" name="直線矢印コネクタ 83"/>
          <p:cNvCxnSpPr/>
          <p:nvPr/>
        </p:nvCxnSpPr>
        <p:spPr>
          <a:xfrm flipH="1" flipV="1">
            <a:off x="1115616" y="3573016"/>
            <a:ext cx="360040" cy="5040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flipH="1" flipV="1">
            <a:off x="827584" y="3573016"/>
            <a:ext cx="648072" cy="93610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7" name="直線矢印コネクタ 86"/>
          <p:cNvCxnSpPr/>
          <p:nvPr/>
        </p:nvCxnSpPr>
        <p:spPr>
          <a:xfrm flipH="1" flipV="1">
            <a:off x="1115616" y="3717032"/>
            <a:ext cx="360040" cy="504056"/>
          </a:xfrm>
          <a:prstGeom prst="straightConnector1">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直線矢印コネクタ 87"/>
          <p:cNvCxnSpPr/>
          <p:nvPr/>
        </p:nvCxnSpPr>
        <p:spPr>
          <a:xfrm flipH="1" flipV="1">
            <a:off x="827584" y="3725416"/>
            <a:ext cx="648072" cy="936104"/>
          </a:xfrm>
          <a:prstGeom prst="straightConnector1">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89" name="円/楕円 88"/>
          <p:cNvSpPr/>
          <p:nvPr/>
        </p:nvSpPr>
        <p:spPr>
          <a:xfrm rot="20484368">
            <a:off x="96292" y="1751627"/>
            <a:ext cx="1134021" cy="1921964"/>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1" name="直線矢印コネクタ 90"/>
          <p:cNvCxnSpPr/>
          <p:nvPr/>
        </p:nvCxnSpPr>
        <p:spPr>
          <a:xfrm>
            <a:off x="3131840" y="4221088"/>
            <a:ext cx="36004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p:nvPr/>
        </p:nvCxnSpPr>
        <p:spPr>
          <a:xfrm>
            <a:off x="3131840" y="4581128"/>
            <a:ext cx="36004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直線矢印コネクタ 93"/>
          <p:cNvCxnSpPr/>
          <p:nvPr/>
        </p:nvCxnSpPr>
        <p:spPr>
          <a:xfrm>
            <a:off x="5508104" y="4365104"/>
            <a:ext cx="57606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6" name="テキスト ボックス 95"/>
          <p:cNvSpPr txBox="1"/>
          <p:nvPr/>
        </p:nvSpPr>
        <p:spPr>
          <a:xfrm>
            <a:off x="1259632" y="3645024"/>
            <a:ext cx="720080" cy="307777"/>
          </a:xfrm>
          <a:prstGeom prst="rect">
            <a:avLst/>
          </a:prstGeom>
          <a:noFill/>
          <a:ln>
            <a:noFill/>
          </a:ln>
        </p:spPr>
        <p:txBody>
          <a:bodyPr wrap="square" rtlCol="0">
            <a:spAutoFit/>
          </a:bodyPr>
          <a:lstStyle/>
          <a:p>
            <a:r>
              <a:rPr lang="en-US" altLang="ja-JP" sz="1400" dirty="0" smtClean="0"/>
              <a:t>Survey</a:t>
            </a:r>
            <a:endParaRPr kumimoji="1" lang="ja-JP" altLang="en-US" sz="1400" dirty="0"/>
          </a:p>
        </p:txBody>
      </p:sp>
      <p:sp>
        <p:nvSpPr>
          <p:cNvPr id="98" name="テキスト ボックス 97"/>
          <p:cNvSpPr txBox="1"/>
          <p:nvPr/>
        </p:nvSpPr>
        <p:spPr>
          <a:xfrm>
            <a:off x="3059832" y="2060848"/>
            <a:ext cx="720080" cy="307777"/>
          </a:xfrm>
          <a:prstGeom prst="rect">
            <a:avLst/>
          </a:prstGeom>
          <a:noFill/>
          <a:ln>
            <a:noFill/>
          </a:ln>
        </p:spPr>
        <p:txBody>
          <a:bodyPr wrap="square" rtlCol="0">
            <a:spAutoFit/>
          </a:bodyPr>
          <a:lstStyle/>
          <a:p>
            <a:r>
              <a:rPr lang="en-US" altLang="ja-JP" sz="1400" dirty="0" smtClean="0"/>
              <a:t>report</a:t>
            </a:r>
            <a:endParaRPr kumimoji="1" lang="ja-JP" altLang="en-US" sz="1400" dirty="0"/>
          </a:p>
        </p:txBody>
      </p:sp>
      <p:sp>
        <p:nvSpPr>
          <p:cNvPr id="99" name="テキスト ボックス 98"/>
          <p:cNvSpPr txBox="1"/>
          <p:nvPr/>
        </p:nvSpPr>
        <p:spPr>
          <a:xfrm>
            <a:off x="2987824" y="3769295"/>
            <a:ext cx="720080" cy="307777"/>
          </a:xfrm>
          <a:prstGeom prst="rect">
            <a:avLst/>
          </a:prstGeom>
          <a:noFill/>
          <a:ln>
            <a:noFill/>
          </a:ln>
        </p:spPr>
        <p:txBody>
          <a:bodyPr wrap="square" rtlCol="0">
            <a:spAutoFit/>
          </a:bodyPr>
          <a:lstStyle/>
          <a:p>
            <a:r>
              <a:rPr lang="en-US" altLang="ja-JP" sz="1400" dirty="0" smtClean="0"/>
              <a:t>report</a:t>
            </a:r>
            <a:endParaRPr kumimoji="1" lang="ja-JP" altLang="en-US" sz="1400" dirty="0"/>
          </a:p>
        </p:txBody>
      </p:sp>
      <p:sp>
        <p:nvSpPr>
          <p:cNvPr id="100" name="テキスト ボックス 99"/>
          <p:cNvSpPr txBox="1"/>
          <p:nvPr/>
        </p:nvSpPr>
        <p:spPr>
          <a:xfrm>
            <a:off x="5436096" y="3985319"/>
            <a:ext cx="720080" cy="307777"/>
          </a:xfrm>
          <a:prstGeom prst="rect">
            <a:avLst/>
          </a:prstGeom>
          <a:noFill/>
          <a:ln>
            <a:noFill/>
          </a:ln>
        </p:spPr>
        <p:txBody>
          <a:bodyPr wrap="square" rtlCol="0">
            <a:spAutoFit/>
          </a:bodyPr>
          <a:lstStyle/>
          <a:p>
            <a:r>
              <a:rPr lang="en-US" altLang="ja-JP" sz="1400" dirty="0" smtClean="0"/>
              <a:t>report</a:t>
            </a:r>
            <a:endParaRPr kumimoji="1" lang="ja-JP" altLang="en-US" sz="1400" dirty="0"/>
          </a:p>
        </p:txBody>
      </p:sp>
      <p:sp>
        <p:nvSpPr>
          <p:cNvPr id="101" name="テキスト ボックス 100"/>
          <p:cNvSpPr txBox="1"/>
          <p:nvPr/>
        </p:nvSpPr>
        <p:spPr>
          <a:xfrm>
            <a:off x="5148064" y="1988840"/>
            <a:ext cx="720080" cy="307777"/>
          </a:xfrm>
          <a:prstGeom prst="rect">
            <a:avLst/>
          </a:prstGeom>
          <a:noFill/>
          <a:ln>
            <a:noFill/>
          </a:ln>
        </p:spPr>
        <p:txBody>
          <a:bodyPr wrap="square" rtlCol="0">
            <a:spAutoFit/>
          </a:bodyPr>
          <a:lstStyle/>
          <a:p>
            <a:r>
              <a:rPr lang="en-US" altLang="ja-JP" sz="1400" dirty="0" smtClean="0"/>
              <a:t>report</a:t>
            </a:r>
            <a:endParaRPr kumimoji="1" lang="ja-JP" altLang="en-US" sz="1400" dirty="0"/>
          </a:p>
        </p:txBody>
      </p:sp>
      <p:cxnSp>
        <p:nvCxnSpPr>
          <p:cNvPr id="102" name="直線矢印コネクタ 101"/>
          <p:cNvCxnSpPr/>
          <p:nvPr/>
        </p:nvCxnSpPr>
        <p:spPr>
          <a:xfrm>
            <a:off x="2483768" y="4365104"/>
            <a:ext cx="720080" cy="1296144"/>
          </a:xfrm>
          <a:prstGeom prst="straightConnector1">
            <a:avLst/>
          </a:prstGeom>
          <a:ln w="28575">
            <a:solidFill>
              <a:schemeClr val="tx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5" name="円/楕円 104"/>
          <p:cNvSpPr/>
          <p:nvPr/>
        </p:nvSpPr>
        <p:spPr>
          <a:xfrm>
            <a:off x="467544" y="5517232"/>
            <a:ext cx="1224136"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テキスト ボックス 105"/>
          <p:cNvSpPr txBox="1"/>
          <p:nvPr/>
        </p:nvSpPr>
        <p:spPr>
          <a:xfrm>
            <a:off x="693069" y="5517232"/>
            <a:ext cx="782587" cy="646331"/>
          </a:xfrm>
          <a:prstGeom prst="rect">
            <a:avLst/>
          </a:prstGeom>
          <a:noFill/>
          <a:ln>
            <a:noFill/>
          </a:ln>
        </p:spPr>
        <p:txBody>
          <a:bodyPr wrap="none" rtlCol="0">
            <a:spAutoFit/>
          </a:bodyPr>
          <a:lstStyle/>
          <a:p>
            <a:r>
              <a:rPr kumimoji="1" lang="en-US" altLang="ja-JP" dirty="0" smtClean="0"/>
              <a:t>Mass </a:t>
            </a:r>
          </a:p>
          <a:p>
            <a:r>
              <a:rPr lang="en-US" altLang="ja-JP" dirty="0" smtClean="0"/>
              <a:t>Media</a:t>
            </a:r>
            <a:endParaRPr kumimoji="1" lang="ja-JP" altLang="en-US" dirty="0"/>
          </a:p>
        </p:txBody>
      </p:sp>
      <p:cxnSp>
        <p:nvCxnSpPr>
          <p:cNvPr id="107" name="直線矢印コネクタ 106"/>
          <p:cNvCxnSpPr/>
          <p:nvPr/>
        </p:nvCxnSpPr>
        <p:spPr>
          <a:xfrm flipV="1">
            <a:off x="1691680" y="5733256"/>
            <a:ext cx="1512168" cy="72008"/>
          </a:xfrm>
          <a:prstGeom prst="straightConnector1">
            <a:avLst/>
          </a:prstGeom>
          <a:ln w="28575">
            <a:solidFill>
              <a:schemeClr val="tx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9" name="直線矢印コネクタ 108"/>
          <p:cNvCxnSpPr>
            <a:stCxn id="106" idx="0"/>
          </p:cNvCxnSpPr>
          <p:nvPr/>
        </p:nvCxnSpPr>
        <p:spPr>
          <a:xfrm flipH="1" flipV="1">
            <a:off x="683568" y="3717032"/>
            <a:ext cx="400795" cy="1800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2" name="直線矢印コネクタ 111"/>
          <p:cNvCxnSpPr/>
          <p:nvPr/>
        </p:nvCxnSpPr>
        <p:spPr>
          <a:xfrm flipH="1" flipV="1">
            <a:off x="611560" y="3717032"/>
            <a:ext cx="400795" cy="1800200"/>
          </a:xfrm>
          <a:prstGeom prst="straightConnector1">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p:nvPr/>
        </p:nvCxnSpPr>
        <p:spPr>
          <a:xfrm>
            <a:off x="2699792" y="2564904"/>
            <a:ext cx="504056" cy="2952328"/>
          </a:xfrm>
          <a:prstGeom prst="straightConnector1">
            <a:avLst/>
          </a:prstGeom>
          <a:ln w="28575">
            <a:solidFill>
              <a:schemeClr val="tx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7" name="直線矢印コネクタ 116"/>
          <p:cNvCxnSpPr/>
          <p:nvPr/>
        </p:nvCxnSpPr>
        <p:spPr>
          <a:xfrm>
            <a:off x="5580112" y="5661248"/>
            <a:ext cx="57606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8" name="テキスト ボックス 117"/>
          <p:cNvSpPr txBox="1"/>
          <p:nvPr/>
        </p:nvSpPr>
        <p:spPr>
          <a:xfrm>
            <a:off x="5508104" y="5301208"/>
            <a:ext cx="720080" cy="307777"/>
          </a:xfrm>
          <a:prstGeom prst="rect">
            <a:avLst/>
          </a:prstGeom>
          <a:noFill/>
          <a:ln>
            <a:noFill/>
          </a:ln>
        </p:spPr>
        <p:txBody>
          <a:bodyPr wrap="square" rtlCol="0">
            <a:spAutoFit/>
          </a:bodyPr>
          <a:lstStyle/>
          <a:p>
            <a:r>
              <a:rPr lang="en-US" altLang="ja-JP" sz="1400" dirty="0" smtClean="0"/>
              <a:t>report</a:t>
            </a:r>
            <a:endParaRPr kumimoji="1" lang="ja-JP" altLang="en-US" sz="1400" dirty="0"/>
          </a:p>
        </p:txBody>
      </p:sp>
      <p:sp>
        <p:nvSpPr>
          <p:cNvPr id="119" name="正方形/長方形 118"/>
          <p:cNvSpPr/>
          <p:nvPr/>
        </p:nvSpPr>
        <p:spPr>
          <a:xfrm>
            <a:off x="5940152" y="5157192"/>
            <a:ext cx="3024336" cy="1008112"/>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テキスト ボックス 119"/>
          <p:cNvSpPr txBox="1"/>
          <p:nvPr/>
        </p:nvSpPr>
        <p:spPr>
          <a:xfrm>
            <a:off x="2771800" y="6258798"/>
            <a:ext cx="6218434" cy="338554"/>
          </a:xfrm>
          <a:prstGeom prst="rect">
            <a:avLst/>
          </a:prstGeom>
          <a:noFill/>
          <a:ln>
            <a:solidFill>
              <a:schemeClr val="accent4"/>
            </a:solidFill>
          </a:ln>
        </p:spPr>
        <p:txBody>
          <a:bodyPr wrap="none" rtlCol="0">
            <a:spAutoFit/>
          </a:bodyPr>
          <a:lstStyle/>
          <a:p>
            <a:r>
              <a:rPr kumimoji="1" lang="en-US" altLang="ja-JP" sz="1600" dirty="0" smtClean="0"/>
              <a:t>Database for analyzing Phenomena or draft Criteria </a:t>
            </a:r>
            <a:r>
              <a:rPr kumimoji="1" lang="en-US" altLang="ja-JP" sz="1600" smtClean="0"/>
              <a:t>of Warning/Advisory</a:t>
            </a:r>
            <a:endParaRPr kumimoji="1" lang="ja-JP" altLang="en-US" sz="1600" dirty="0"/>
          </a:p>
        </p:txBody>
      </p:sp>
      <p:cxnSp>
        <p:nvCxnSpPr>
          <p:cNvPr id="121" name="直線矢印コネクタ 120"/>
          <p:cNvCxnSpPr/>
          <p:nvPr/>
        </p:nvCxnSpPr>
        <p:spPr>
          <a:xfrm flipV="1">
            <a:off x="8316416" y="5949280"/>
            <a:ext cx="432048" cy="288032"/>
          </a:xfrm>
          <a:prstGeom prst="straightConnector1">
            <a:avLst/>
          </a:prstGeom>
          <a:ln>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a:xfrm>
            <a:off x="1475656" y="5425479"/>
            <a:ext cx="1584176" cy="307777"/>
          </a:xfrm>
          <a:prstGeom prst="rect">
            <a:avLst/>
          </a:prstGeom>
          <a:noFill/>
          <a:ln>
            <a:noFill/>
          </a:ln>
        </p:spPr>
        <p:txBody>
          <a:bodyPr wrap="square" rtlCol="0">
            <a:spAutoFit/>
          </a:bodyPr>
          <a:lstStyle/>
          <a:p>
            <a:r>
              <a:rPr lang="en-US" altLang="ja-JP" sz="1400" dirty="0" smtClean="0"/>
              <a:t>Request &amp; Receive</a:t>
            </a:r>
            <a:endParaRPr kumimoji="1" lang="ja-JP" altLang="en-US" sz="1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p:cNvPicPr>
            <a:picLocks noChangeAspect="1" noChangeArrowheads="1"/>
          </p:cNvPicPr>
          <p:nvPr/>
        </p:nvPicPr>
        <p:blipFill>
          <a:blip r:embed="rId2" cstate="print"/>
          <a:srcRect l="5766"/>
          <a:stretch>
            <a:fillRect/>
          </a:stretch>
        </p:blipFill>
        <p:spPr bwMode="auto">
          <a:xfrm>
            <a:off x="107504" y="548680"/>
            <a:ext cx="5883749" cy="5184576"/>
          </a:xfrm>
          <a:prstGeom prst="rect">
            <a:avLst/>
          </a:prstGeom>
          <a:noFill/>
          <a:ln w="9525">
            <a:solidFill>
              <a:schemeClr val="tx1"/>
            </a:solidFill>
            <a:miter lim="800000"/>
            <a:headEnd/>
            <a:tailEnd/>
          </a:ln>
        </p:spPr>
      </p:pic>
      <p:sp>
        <p:nvSpPr>
          <p:cNvPr id="6" name="正方形/長方形 5"/>
          <p:cNvSpPr/>
          <p:nvPr/>
        </p:nvSpPr>
        <p:spPr>
          <a:xfrm>
            <a:off x="395536" y="2996952"/>
            <a:ext cx="3672408" cy="1440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4355976" y="3140968"/>
            <a:ext cx="936104" cy="2520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676" name="Picture 4"/>
          <p:cNvPicPr>
            <a:picLocks noChangeAspect="1" noChangeArrowheads="1"/>
          </p:cNvPicPr>
          <p:nvPr/>
        </p:nvPicPr>
        <p:blipFill>
          <a:blip r:embed="rId3" cstate="print"/>
          <a:srcRect l="9465" t="4082" r="8501"/>
          <a:stretch>
            <a:fillRect/>
          </a:stretch>
        </p:blipFill>
        <p:spPr bwMode="auto">
          <a:xfrm>
            <a:off x="5076056" y="3140968"/>
            <a:ext cx="3744416" cy="3384376"/>
          </a:xfrm>
          <a:prstGeom prst="rect">
            <a:avLst/>
          </a:prstGeom>
          <a:noFill/>
          <a:ln w="9525">
            <a:solidFill>
              <a:schemeClr val="tx1"/>
            </a:solidFill>
            <a:miter lim="800000"/>
            <a:headEnd/>
            <a:tailEnd/>
          </a:ln>
        </p:spPr>
      </p:pic>
      <p:cxnSp>
        <p:nvCxnSpPr>
          <p:cNvPr id="8" name="直線矢印コネクタ 7"/>
          <p:cNvCxnSpPr>
            <a:stCxn id="6" idx="3"/>
          </p:cNvCxnSpPr>
          <p:nvPr/>
        </p:nvCxnSpPr>
        <p:spPr>
          <a:xfrm>
            <a:off x="4067944" y="3068960"/>
            <a:ext cx="1440160" cy="86409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7" name="Rectangle 70"/>
          <p:cNvSpPr>
            <a:spLocks noChangeArrowheads="1"/>
          </p:cNvSpPr>
          <p:nvPr/>
        </p:nvSpPr>
        <p:spPr bwMode="auto">
          <a:xfrm>
            <a:off x="0" y="-27384"/>
            <a:ext cx="9144000" cy="504056"/>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2800" b="1" dirty="0" smtClean="0"/>
              <a:t>Opened Official Disaster Damage Information</a:t>
            </a:r>
            <a:endParaRPr lang="en-US" altLang="ja-JP" sz="2800" b="1" dirty="0"/>
          </a:p>
        </p:txBody>
      </p:sp>
      <p:sp>
        <p:nvSpPr>
          <p:cNvPr id="9" name="円柱 8"/>
          <p:cNvSpPr/>
          <p:nvPr/>
        </p:nvSpPr>
        <p:spPr>
          <a:xfrm>
            <a:off x="8244408" y="2276872"/>
            <a:ext cx="576064" cy="648072"/>
          </a:xfrm>
          <a:prstGeom prst="can">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smtClean="0">
                <a:solidFill>
                  <a:schemeClr val="tx1"/>
                </a:solidFill>
              </a:rPr>
              <a:t>FDMA</a:t>
            </a:r>
            <a:endParaRPr kumimoji="1" lang="ja-JP" altLang="en-US" b="1" dirty="0">
              <a:solidFill>
                <a:schemeClr val="tx1"/>
              </a:solidFill>
            </a:endParaRPr>
          </a:p>
        </p:txBody>
      </p:sp>
      <p:sp>
        <p:nvSpPr>
          <p:cNvPr id="11" name="曲折矢印 10"/>
          <p:cNvSpPr/>
          <p:nvPr/>
        </p:nvSpPr>
        <p:spPr>
          <a:xfrm rot="16200000" flipH="1">
            <a:off x="7776356" y="2672916"/>
            <a:ext cx="432048" cy="360040"/>
          </a:xfrm>
          <a:prstGeom prst="bentArrow">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テキスト ボックス 11"/>
          <p:cNvSpPr txBox="1"/>
          <p:nvPr/>
        </p:nvSpPr>
        <p:spPr>
          <a:xfrm>
            <a:off x="1043608" y="1609055"/>
            <a:ext cx="2366161" cy="307777"/>
          </a:xfrm>
          <a:prstGeom prst="rect">
            <a:avLst/>
          </a:prstGeom>
          <a:noFill/>
          <a:ln>
            <a:noFill/>
          </a:ln>
        </p:spPr>
        <p:txBody>
          <a:bodyPr wrap="none" rtlCol="0">
            <a:spAutoFit/>
          </a:bodyPr>
          <a:lstStyle/>
          <a:p>
            <a:r>
              <a:rPr lang="en-US" altLang="ja-JP" sz="1400" b="1" dirty="0" smtClean="0"/>
              <a:t>Disaster Damage Information</a:t>
            </a:r>
            <a:endParaRPr kumimoji="1" lang="ja-JP" altLang="en-US" sz="1400" b="1" dirty="0"/>
          </a:p>
        </p:txBody>
      </p:sp>
      <p:sp>
        <p:nvSpPr>
          <p:cNvPr id="13" name="テキスト ボックス 12"/>
          <p:cNvSpPr txBox="1"/>
          <p:nvPr/>
        </p:nvSpPr>
        <p:spPr>
          <a:xfrm>
            <a:off x="1115616" y="2348880"/>
            <a:ext cx="1155766" cy="307777"/>
          </a:xfrm>
          <a:prstGeom prst="rect">
            <a:avLst/>
          </a:prstGeom>
          <a:noFill/>
          <a:ln>
            <a:noFill/>
          </a:ln>
        </p:spPr>
        <p:txBody>
          <a:bodyPr wrap="none" rtlCol="0">
            <a:spAutoFit/>
          </a:bodyPr>
          <a:lstStyle/>
          <a:p>
            <a:r>
              <a:rPr lang="en-US" altLang="ja-JP" sz="1400" b="1" dirty="0" smtClean="0"/>
              <a:t>List of Events</a:t>
            </a:r>
            <a:endParaRPr kumimoji="1" lang="ja-JP" altLang="en-US" sz="1400" b="1" dirty="0"/>
          </a:p>
        </p:txBody>
      </p:sp>
      <p:sp>
        <p:nvSpPr>
          <p:cNvPr id="14" name="テキスト ボックス 13"/>
          <p:cNvSpPr txBox="1"/>
          <p:nvPr/>
        </p:nvSpPr>
        <p:spPr>
          <a:xfrm>
            <a:off x="3131840" y="5857527"/>
            <a:ext cx="1888594" cy="307777"/>
          </a:xfrm>
          <a:prstGeom prst="rect">
            <a:avLst/>
          </a:prstGeom>
          <a:noFill/>
          <a:ln>
            <a:noFill/>
          </a:ln>
        </p:spPr>
        <p:txBody>
          <a:bodyPr wrap="none" rtlCol="0">
            <a:spAutoFit/>
          </a:bodyPr>
          <a:lstStyle/>
          <a:p>
            <a:r>
              <a:rPr lang="en-US" altLang="ja-JP" sz="1400" b="1" dirty="0" smtClean="0">
                <a:solidFill>
                  <a:schemeClr val="accent1"/>
                </a:solidFill>
              </a:rPr>
              <a:t>Archives of Past Events</a:t>
            </a:r>
            <a:endParaRPr kumimoji="1" lang="ja-JP" altLang="en-US" sz="1400" b="1" dirty="0">
              <a:solidFill>
                <a:schemeClr val="accent1"/>
              </a:solidFill>
            </a:endParaRPr>
          </a:p>
        </p:txBody>
      </p:sp>
      <p:cxnSp>
        <p:nvCxnSpPr>
          <p:cNvPr id="16" name="直線コネクタ 15"/>
          <p:cNvCxnSpPr/>
          <p:nvPr/>
        </p:nvCxnSpPr>
        <p:spPr>
          <a:xfrm flipV="1">
            <a:off x="4211960" y="5517232"/>
            <a:ext cx="432048" cy="432048"/>
          </a:xfrm>
          <a:prstGeom prst="line">
            <a:avLst/>
          </a:prstGeom>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6948264" y="4941168"/>
            <a:ext cx="1512168" cy="646331"/>
          </a:xfrm>
          <a:prstGeom prst="rect">
            <a:avLst/>
          </a:prstGeom>
          <a:noFill/>
          <a:ln>
            <a:solidFill>
              <a:schemeClr val="tx1"/>
            </a:solidFill>
          </a:ln>
        </p:spPr>
        <p:txBody>
          <a:bodyPr wrap="square" rtlCol="0">
            <a:spAutoFit/>
          </a:bodyPr>
          <a:lstStyle/>
          <a:p>
            <a:r>
              <a:rPr lang="en-US" altLang="ja-JP" dirty="0" smtClean="0"/>
              <a:t>Detailed Information</a:t>
            </a:r>
            <a:endParaRPr kumimoji="1" lang="ja-JP" altLang="en-US" dirty="0"/>
          </a:p>
        </p:txBody>
      </p:sp>
      <p:sp>
        <p:nvSpPr>
          <p:cNvPr id="19" name="テキスト ボックス 18"/>
          <p:cNvSpPr txBox="1"/>
          <p:nvPr/>
        </p:nvSpPr>
        <p:spPr>
          <a:xfrm>
            <a:off x="0" y="6488668"/>
            <a:ext cx="4993996" cy="369332"/>
          </a:xfrm>
          <a:prstGeom prst="rect">
            <a:avLst/>
          </a:prstGeom>
          <a:noFill/>
        </p:spPr>
        <p:txBody>
          <a:bodyPr wrap="none" rtlCol="0">
            <a:spAutoFit/>
          </a:bodyPr>
          <a:lstStyle/>
          <a:p>
            <a:r>
              <a:rPr lang="en-US" altLang="ja-JP" dirty="0" smtClean="0"/>
              <a:t>Copyright © </a:t>
            </a:r>
            <a:r>
              <a:rPr lang="en-US" altLang="ja-JP" dirty="0" smtClean="0"/>
              <a:t>Fire </a:t>
            </a:r>
            <a:r>
              <a:rPr lang="en-US" altLang="ja-JP" dirty="0" smtClean="0"/>
              <a:t>and Disaster Management Agency</a:t>
            </a:r>
            <a:endParaRPr kumimoji="1" lang="en-US" altLang="ja-JP"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平成24年版"/>
          <p:cNvPicPr>
            <a:picLocks noChangeAspect="1" noChangeArrowheads="1"/>
          </p:cNvPicPr>
          <p:nvPr/>
        </p:nvPicPr>
        <p:blipFill>
          <a:blip r:embed="rId2" cstate="print"/>
          <a:srcRect/>
          <a:stretch>
            <a:fillRect/>
          </a:stretch>
        </p:blipFill>
        <p:spPr bwMode="auto">
          <a:xfrm>
            <a:off x="0" y="620688"/>
            <a:ext cx="4104456" cy="5800966"/>
          </a:xfrm>
          <a:prstGeom prst="rect">
            <a:avLst/>
          </a:prstGeom>
          <a:noFill/>
        </p:spPr>
      </p:pic>
      <p:pic>
        <p:nvPicPr>
          <p:cNvPr id="27652" name="Picture 4" descr="図表1-1-1"/>
          <p:cNvPicPr>
            <a:picLocks noChangeAspect="1" noChangeArrowheads="1"/>
          </p:cNvPicPr>
          <p:nvPr/>
        </p:nvPicPr>
        <p:blipFill>
          <a:blip r:embed="rId3" cstate="print"/>
          <a:srcRect/>
          <a:stretch>
            <a:fillRect/>
          </a:stretch>
        </p:blipFill>
        <p:spPr bwMode="auto">
          <a:xfrm>
            <a:off x="4788024" y="3861048"/>
            <a:ext cx="4151383" cy="2838461"/>
          </a:xfrm>
          <a:prstGeom prst="rect">
            <a:avLst/>
          </a:prstGeom>
          <a:noFill/>
          <a:ln>
            <a:solidFill>
              <a:schemeClr val="tx1"/>
            </a:solidFill>
          </a:ln>
        </p:spPr>
      </p:pic>
      <p:pic>
        <p:nvPicPr>
          <p:cNvPr id="27654" name="Picture 6" descr="図表1"/>
          <p:cNvPicPr>
            <a:picLocks noChangeAspect="1" noChangeArrowheads="1"/>
          </p:cNvPicPr>
          <p:nvPr/>
        </p:nvPicPr>
        <p:blipFill>
          <a:blip r:embed="rId4" cstate="print"/>
          <a:srcRect/>
          <a:stretch>
            <a:fillRect/>
          </a:stretch>
        </p:blipFill>
        <p:spPr bwMode="auto">
          <a:xfrm>
            <a:off x="4675708" y="764704"/>
            <a:ext cx="4263091" cy="2880320"/>
          </a:xfrm>
          <a:prstGeom prst="rect">
            <a:avLst/>
          </a:prstGeom>
          <a:noFill/>
          <a:ln>
            <a:solidFill>
              <a:schemeClr val="tx1"/>
            </a:solidFill>
          </a:ln>
        </p:spPr>
      </p:pic>
      <p:sp>
        <p:nvSpPr>
          <p:cNvPr id="5" name="Rectangle 70"/>
          <p:cNvSpPr>
            <a:spLocks noChangeArrowheads="1"/>
          </p:cNvSpPr>
          <p:nvPr/>
        </p:nvSpPr>
        <p:spPr bwMode="auto">
          <a:xfrm>
            <a:off x="0" y="-27384"/>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3200" b="1" dirty="0" smtClean="0"/>
              <a:t>White Paper on Disaster Management</a:t>
            </a:r>
            <a:endParaRPr lang="en-US" altLang="ja-JP" sz="3200" b="1" dirty="0"/>
          </a:p>
        </p:txBody>
      </p:sp>
      <p:sp>
        <p:nvSpPr>
          <p:cNvPr id="6" name="円柱 5"/>
          <p:cNvSpPr/>
          <p:nvPr/>
        </p:nvSpPr>
        <p:spPr>
          <a:xfrm>
            <a:off x="3851920" y="6021288"/>
            <a:ext cx="576064" cy="648072"/>
          </a:xfrm>
          <a:prstGeom prst="can">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smtClean="0">
                <a:solidFill>
                  <a:schemeClr val="tx1"/>
                </a:solidFill>
              </a:rPr>
              <a:t>CO</a:t>
            </a:r>
            <a:endParaRPr kumimoji="1" lang="ja-JP" altLang="en-US" b="1" dirty="0">
              <a:solidFill>
                <a:schemeClr val="tx1"/>
              </a:solidFill>
            </a:endParaRPr>
          </a:p>
        </p:txBody>
      </p:sp>
      <p:sp>
        <p:nvSpPr>
          <p:cNvPr id="8" name="右矢印 7"/>
          <p:cNvSpPr/>
          <p:nvPr/>
        </p:nvSpPr>
        <p:spPr>
          <a:xfrm>
            <a:off x="4427984" y="6453336"/>
            <a:ext cx="504056" cy="216024"/>
          </a:xfrm>
          <a:prstGeom prst="rightArrow">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右矢印 8"/>
          <p:cNvSpPr/>
          <p:nvPr/>
        </p:nvSpPr>
        <p:spPr>
          <a:xfrm rot="17217107">
            <a:off x="3107453" y="4457701"/>
            <a:ext cx="3816424" cy="216024"/>
          </a:xfrm>
          <a:prstGeom prst="rightArrow">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95536" y="2204864"/>
            <a:ext cx="3426515" cy="338554"/>
          </a:xfrm>
          <a:prstGeom prst="rect">
            <a:avLst/>
          </a:prstGeom>
          <a:noFill/>
          <a:ln>
            <a:noFill/>
          </a:ln>
        </p:spPr>
        <p:txBody>
          <a:bodyPr wrap="none" rtlCol="0">
            <a:spAutoFit/>
          </a:bodyPr>
          <a:lstStyle/>
          <a:p>
            <a:r>
              <a:rPr lang="en-US" altLang="ja-JP" sz="1600" b="1" dirty="0" smtClean="0"/>
              <a:t>White Paper on Disaster Management</a:t>
            </a:r>
            <a:endParaRPr kumimoji="1" lang="ja-JP" altLang="en-US" sz="1600" b="1" dirty="0"/>
          </a:p>
        </p:txBody>
      </p:sp>
      <p:sp>
        <p:nvSpPr>
          <p:cNvPr id="11" name="テキスト ボックス 10"/>
          <p:cNvSpPr txBox="1"/>
          <p:nvPr/>
        </p:nvSpPr>
        <p:spPr>
          <a:xfrm>
            <a:off x="493457" y="1196752"/>
            <a:ext cx="550151" cy="307777"/>
          </a:xfrm>
          <a:prstGeom prst="rect">
            <a:avLst/>
          </a:prstGeom>
          <a:noFill/>
          <a:ln>
            <a:noFill/>
          </a:ln>
        </p:spPr>
        <p:txBody>
          <a:bodyPr wrap="none" rtlCol="0">
            <a:spAutoFit/>
          </a:bodyPr>
          <a:lstStyle/>
          <a:p>
            <a:r>
              <a:rPr lang="en-US" altLang="ja-JP" sz="1400" b="1" dirty="0" smtClean="0"/>
              <a:t>2012</a:t>
            </a:r>
            <a:endParaRPr kumimoji="1" lang="ja-JP" altLang="en-US" sz="1400" b="1" dirty="0"/>
          </a:p>
        </p:txBody>
      </p:sp>
      <p:sp>
        <p:nvSpPr>
          <p:cNvPr id="12" name="テキスト ボックス 11"/>
          <p:cNvSpPr txBox="1"/>
          <p:nvPr/>
        </p:nvSpPr>
        <p:spPr>
          <a:xfrm>
            <a:off x="2483768" y="5229200"/>
            <a:ext cx="1296144" cy="307777"/>
          </a:xfrm>
          <a:prstGeom prst="rect">
            <a:avLst/>
          </a:prstGeom>
          <a:noFill/>
          <a:ln>
            <a:noFill/>
          </a:ln>
        </p:spPr>
        <p:txBody>
          <a:bodyPr wrap="square" rtlCol="0">
            <a:spAutoFit/>
          </a:bodyPr>
          <a:lstStyle/>
          <a:p>
            <a:r>
              <a:rPr lang="en-US" altLang="ja-JP" sz="1400" b="1" dirty="0" smtClean="0"/>
              <a:t>Cabinet Office</a:t>
            </a:r>
            <a:endParaRPr kumimoji="1" lang="ja-JP" altLang="en-US" sz="1400" b="1" dirty="0"/>
          </a:p>
        </p:txBody>
      </p:sp>
      <p:sp>
        <p:nvSpPr>
          <p:cNvPr id="14" name="テキスト ボックス 13"/>
          <p:cNvSpPr txBox="1"/>
          <p:nvPr/>
        </p:nvSpPr>
        <p:spPr>
          <a:xfrm>
            <a:off x="6372200" y="3212976"/>
            <a:ext cx="2520280" cy="369332"/>
          </a:xfrm>
          <a:prstGeom prst="rect">
            <a:avLst/>
          </a:prstGeom>
          <a:solidFill>
            <a:schemeClr val="bg1"/>
          </a:solidFill>
          <a:ln>
            <a:solidFill>
              <a:schemeClr val="tx1"/>
            </a:solidFill>
          </a:ln>
        </p:spPr>
        <p:txBody>
          <a:bodyPr wrap="square" rtlCol="0">
            <a:spAutoFit/>
          </a:bodyPr>
          <a:lstStyle/>
          <a:p>
            <a:r>
              <a:rPr lang="en-US" altLang="ja-JP" b="1" dirty="0" smtClean="0"/>
              <a:t>Official Disaster Record</a:t>
            </a:r>
            <a:endParaRPr kumimoji="1" lang="ja-JP" altLang="en-US" b="1" dirty="0"/>
          </a:p>
        </p:txBody>
      </p:sp>
      <p:sp>
        <p:nvSpPr>
          <p:cNvPr id="16" name="テキスト ボックス 15"/>
          <p:cNvSpPr txBox="1"/>
          <p:nvPr/>
        </p:nvSpPr>
        <p:spPr>
          <a:xfrm>
            <a:off x="6372200" y="6228020"/>
            <a:ext cx="2520280" cy="369332"/>
          </a:xfrm>
          <a:prstGeom prst="rect">
            <a:avLst/>
          </a:prstGeom>
          <a:solidFill>
            <a:schemeClr val="bg1"/>
          </a:solidFill>
          <a:ln>
            <a:solidFill>
              <a:schemeClr val="tx1"/>
            </a:solidFill>
          </a:ln>
        </p:spPr>
        <p:txBody>
          <a:bodyPr wrap="square" rtlCol="0">
            <a:spAutoFit/>
          </a:bodyPr>
          <a:lstStyle/>
          <a:p>
            <a:r>
              <a:rPr lang="en-US" altLang="ja-JP" b="1" dirty="0" smtClean="0"/>
              <a:t>Official Disaster Record</a:t>
            </a:r>
            <a:endParaRPr kumimoji="1" lang="ja-JP" altLang="en-US" b="1" dirty="0"/>
          </a:p>
        </p:txBody>
      </p:sp>
      <p:sp>
        <p:nvSpPr>
          <p:cNvPr id="17" name="テキスト ボックス 16"/>
          <p:cNvSpPr txBox="1"/>
          <p:nvPr/>
        </p:nvSpPr>
        <p:spPr>
          <a:xfrm>
            <a:off x="0" y="6488668"/>
            <a:ext cx="2769989" cy="369332"/>
          </a:xfrm>
          <a:prstGeom prst="rect">
            <a:avLst/>
          </a:prstGeom>
          <a:noFill/>
        </p:spPr>
        <p:txBody>
          <a:bodyPr wrap="none" rtlCol="0">
            <a:spAutoFit/>
          </a:bodyPr>
          <a:lstStyle/>
          <a:p>
            <a:r>
              <a:rPr lang="en-US" altLang="ja-JP" dirty="0" smtClean="0"/>
              <a:t>Copyright ©</a:t>
            </a:r>
            <a:r>
              <a:rPr lang="en-US" altLang="ja-JP" dirty="0" smtClean="0"/>
              <a:t> </a:t>
            </a:r>
            <a:r>
              <a:rPr lang="en-US" altLang="ja-JP" dirty="0" smtClean="0"/>
              <a:t>Cabinet Office</a:t>
            </a:r>
            <a:endParaRPr kumimoji="1" lang="en-US" altLang="ja-JP"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0"/>
          <p:cNvSpPr>
            <a:spLocks noChangeArrowheads="1"/>
          </p:cNvSpPr>
          <p:nvPr/>
        </p:nvSpPr>
        <p:spPr bwMode="auto">
          <a:xfrm>
            <a:off x="0" y="-27384"/>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2800" b="1" dirty="0" smtClean="0"/>
              <a:t>Disaster Database in JMA</a:t>
            </a:r>
            <a:endParaRPr lang="en-US" altLang="ja-JP" sz="2800" b="1" dirty="0"/>
          </a:p>
        </p:txBody>
      </p:sp>
      <p:sp>
        <p:nvSpPr>
          <p:cNvPr id="5" name="円柱 4"/>
          <p:cNvSpPr/>
          <p:nvPr/>
        </p:nvSpPr>
        <p:spPr>
          <a:xfrm>
            <a:off x="8388424" y="6309320"/>
            <a:ext cx="576064" cy="432048"/>
          </a:xfrm>
          <a:prstGeom prst="can">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smtClean="0">
                <a:solidFill>
                  <a:schemeClr val="tx1"/>
                </a:solidFill>
              </a:rPr>
              <a:t>JMA</a:t>
            </a:r>
            <a:endParaRPr kumimoji="1" lang="ja-JP" altLang="en-US" sz="1400" b="1" dirty="0">
              <a:solidFill>
                <a:schemeClr val="tx1"/>
              </a:solidFill>
            </a:endParaRPr>
          </a:p>
        </p:txBody>
      </p:sp>
      <p:pic>
        <p:nvPicPr>
          <p:cNvPr id="6" name="Picture 2"/>
          <p:cNvPicPr>
            <a:picLocks noChangeAspect="1" noChangeArrowheads="1"/>
          </p:cNvPicPr>
          <p:nvPr/>
        </p:nvPicPr>
        <p:blipFill>
          <a:blip r:embed="rId2" cstate="print"/>
          <a:srcRect/>
          <a:stretch>
            <a:fillRect/>
          </a:stretch>
        </p:blipFill>
        <p:spPr bwMode="auto">
          <a:xfrm>
            <a:off x="827584" y="467293"/>
            <a:ext cx="7488832" cy="6349407"/>
          </a:xfrm>
          <a:prstGeom prst="rect">
            <a:avLst/>
          </a:prstGeom>
          <a:noFill/>
          <a:ln w="9525">
            <a:noFill/>
            <a:miter lim="800000"/>
            <a:headEnd/>
            <a:tailEnd/>
          </a:ln>
        </p:spPr>
      </p:pic>
      <p:sp>
        <p:nvSpPr>
          <p:cNvPr id="7" name="テキスト ボックス 6"/>
          <p:cNvSpPr txBox="1"/>
          <p:nvPr/>
        </p:nvSpPr>
        <p:spPr>
          <a:xfrm>
            <a:off x="1691680" y="611310"/>
            <a:ext cx="3816424" cy="523220"/>
          </a:xfrm>
          <a:prstGeom prst="rect">
            <a:avLst/>
          </a:prstGeom>
          <a:noFill/>
        </p:spPr>
        <p:txBody>
          <a:bodyPr wrap="square" rtlCol="0">
            <a:spAutoFit/>
          </a:bodyPr>
          <a:lstStyle/>
          <a:p>
            <a:r>
              <a:rPr kumimoji="1" lang="en-US" altLang="ja-JP" sz="2800" dirty="0" smtClean="0">
                <a:solidFill>
                  <a:schemeClr val="bg1"/>
                </a:solidFill>
              </a:rPr>
              <a:t>Snapshot of search page</a:t>
            </a:r>
            <a:endParaRPr kumimoji="1" lang="ja-JP" altLang="en-US" sz="2800" dirty="0">
              <a:solidFill>
                <a:schemeClr val="bg1"/>
              </a:solidFill>
            </a:endParaRPr>
          </a:p>
        </p:txBody>
      </p:sp>
      <p:sp>
        <p:nvSpPr>
          <p:cNvPr id="8" name="角丸四角形 7"/>
          <p:cNvSpPr/>
          <p:nvPr/>
        </p:nvSpPr>
        <p:spPr>
          <a:xfrm>
            <a:off x="1835696" y="2123478"/>
            <a:ext cx="6120680" cy="1008112"/>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67544" y="2474226"/>
            <a:ext cx="1872208" cy="338554"/>
          </a:xfrm>
          <a:prstGeom prst="rect">
            <a:avLst/>
          </a:prstGeom>
          <a:noFill/>
        </p:spPr>
        <p:txBody>
          <a:bodyPr wrap="square" rtlCol="0">
            <a:spAutoFit/>
          </a:bodyPr>
          <a:lstStyle/>
          <a:p>
            <a:r>
              <a:rPr kumimoji="1" lang="en-US" altLang="ja-JP" sz="1600" dirty="0" smtClean="0">
                <a:solidFill>
                  <a:srgbClr val="00B0F0"/>
                </a:solidFill>
              </a:rPr>
              <a:t>Choose period</a:t>
            </a:r>
          </a:p>
        </p:txBody>
      </p:sp>
      <p:cxnSp>
        <p:nvCxnSpPr>
          <p:cNvPr id="10" name="直線矢印コネクタ 9"/>
          <p:cNvCxnSpPr/>
          <p:nvPr/>
        </p:nvCxnSpPr>
        <p:spPr>
          <a:xfrm flipH="1">
            <a:off x="5796136" y="1763438"/>
            <a:ext cx="1296144" cy="5040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1907704" y="2843558"/>
            <a:ext cx="1728192" cy="338554"/>
          </a:xfrm>
          <a:prstGeom prst="rect">
            <a:avLst/>
          </a:prstGeom>
          <a:noFill/>
        </p:spPr>
        <p:txBody>
          <a:bodyPr wrap="square" rtlCol="0">
            <a:spAutoFit/>
          </a:bodyPr>
          <a:lstStyle/>
          <a:p>
            <a:r>
              <a:rPr lang="en-US" altLang="ja-JP" sz="1600" dirty="0" smtClean="0">
                <a:solidFill>
                  <a:srgbClr val="FF0000"/>
                </a:solidFill>
              </a:rPr>
              <a:t>whole</a:t>
            </a:r>
            <a:r>
              <a:rPr kumimoji="1" lang="en-US" altLang="ja-JP" sz="1600" dirty="0" smtClean="0">
                <a:solidFill>
                  <a:srgbClr val="FF0000"/>
                </a:solidFill>
              </a:rPr>
              <a:t> time</a:t>
            </a:r>
            <a:endParaRPr kumimoji="1" lang="ja-JP" altLang="en-US" sz="1600" dirty="0">
              <a:solidFill>
                <a:srgbClr val="FF0000"/>
              </a:solidFill>
            </a:endParaRPr>
          </a:p>
        </p:txBody>
      </p:sp>
      <p:sp>
        <p:nvSpPr>
          <p:cNvPr id="12" name="テキスト ボックス 11"/>
          <p:cNvSpPr txBox="1"/>
          <p:nvPr/>
        </p:nvSpPr>
        <p:spPr>
          <a:xfrm>
            <a:off x="6948264" y="1466114"/>
            <a:ext cx="1872208" cy="584775"/>
          </a:xfrm>
          <a:prstGeom prst="rect">
            <a:avLst/>
          </a:prstGeom>
          <a:noFill/>
        </p:spPr>
        <p:txBody>
          <a:bodyPr wrap="square" rtlCol="0">
            <a:spAutoFit/>
          </a:bodyPr>
          <a:lstStyle/>
          <a:p>
            <a:r>
              <a:rPr lang="en-US" altLang="ja-JP" sz="1600" dirty="0" smtClean="0">
                <a:solidFill>
                  <a:srgbClr val="FF0000"/>
                </a:solidFill>
              </a:rPr>
              <a:t>Specify by </a:t>
            </a:r>
          </a:p>
          <a:p>
            <a:r>
              <a:rPr lang="en-US" altLang="ja-JP" sz="1600" dirty="0" smtClean="0">
                <a:solidFill>
                  <a:srgbClr val="FF0000"/>
                </a:solidFill>
              </a:rPr>
              <a:t>month or season</a:t>
            </a:r>
            <a:endParaRPr kumimoji="1" lang="en-US" altLang="ja-JP" sz="1600" dirty="0" smtClean="0">
              <a:solidFill>
                <a:srgbClr val="FF0000"/>
              </a:solidFill>
            </a:endParaRPr>
          </a:p>
        </p:txBody>
      </p:sp>
      <p:sp>
        <p:nvSpPr>
          <p:cNvPr id="13" name="テキスト ボックス 12"/>
          <p:cNvSpPr txBox="1"/>
          <p:nvPr/>
        </p:nvSpPr>
        <p:spPr>
          <a:xfrm>
            <a:off x="1151048" y="2016038"/>
            <a:ext cx="1872208" cy="338554"/>
          </a:xfrm>
          <a:prstGeom prst="rect">
            <a:avLst/>
          </a:prstGeom>
          <a:noFill/>
        </p:spPr>
        <p:txBody>
          <a:bodyPr wrap="square" rtlCol="0">
            <a:spAutoFit/>
          </a:bodyPr>
          <a:lstStyle/>
          <a:p>
            <a:r>
              <a:rPr lang="en-US" altLang="ja-JP" sz="1600" dirty="0" smtClean="0">
                <a:solidFill>
                  <a:srgbClr val="FF0000"/>
                </a:solidFill>
              </a:rPr>
              <a:t>Specify by date</a:t>
            </a:r>
            <a:endParaRPr kumimoji="1" lang="en-US" altLang="ja-JP" sz="1600" dirty="0" smtClean="0">
              <a:solidFill>
                <a:srgbClr val="FF0000"/>
              </a:solidFill>
            </a:endParaRPr>
          </a:p>
        </p:txBody>
      </p:sp>
      <p:sp>
        <p:nvSpPr>
          <p:cNvPr id="14" name="テキスト ボックス 13"/>
          <p:cNvSpPr txBox="1"/>
          <p:nvPr/>
        </p:nvSpPr>
        <p:spPr>
          <a:xfrm>
            <a:off x="395536" y="3284984"/>
            <a:ext cx="1872208" cy="830997"/>
          </a:xfrm>
          <a:prstGeom prst="rect">
            <a:avLst/>
          </a:prstGeom>
          <a:noFill/>
        </p:spPr>
        <p:txBody>
          <a:bodyPr wrap="square" rtlCol="0">
            <a:spAutoFit/>
          </a:bodyPr>
          <a:lstStyle/>
          <a:p>
            <a:r>
              <a:rPr kumimoji="1" lang="en-US" altLang="ja-JP" sz="1600" dirty="0" smtClean="0">
                <a:solidFill>
                  <a:srgbClr val="7030A0"/>
                </a:solidFill>
              </a:rPr>
              <a:t>Choose area</a:t>
            </a:r>
          </a:p>
          <a:p>
            <a:r>
              <a:rPr lang="en-US" altLang="ja-JP" sz="1600" dirty="0" smtClean="0">
                <a:solidFill>
                  <a:srgbClr val="7030A0"/>
                </a:solidFill>
              </a:rPr>
              <a:t>(by region, prefecture, city)</a:t>
            </a:r>
            <a:endParaRPr kumimoji="1" lang="en-US" altLang="ja-JP" sz="1600" dirty="0" smtClean="0">
              <a:solidFill>
                <a:srgbClr val="7030A0"/>
              </a:solidFill>
            </a:endParaRPr>
          </a:p>
        </p:txBody>
      </p:sp>
      <p:sp>
        <p:nvSpPr>
          <p:cNvPr id="15" name="角丸四角形 14"/>
          <p:cNvSpPr/>
          <p:nvPr/>
        </p:nvSpPr>
        <p:spPr>
          <a:xfrm>
            <a:off x="1835696" y="3347614"/>
            <a:ext cx="1944216" cy="1296144"/>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p:cNvSpPr/>
          <p:nvPr/>
        </p:nvSpPr>
        <p:spPr>
          <a:xfrm>
            <a:off x="2339752" y="5579862"/>
            <a:ext cx="4104456" cy="936104"/>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3870208" y="4634614"/>
            <a:ext cx="1925928" cy="8640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1880272" y="4680334"/>
            <a:ext cx="1872208" cy="86409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6012160" y="4643758"/>
            <a:ext cx="1872208" cy="864096"/>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0" y="4437112"/>
            <a:ext cx="2195736" cy="1815882"/>
          </a:xfrm>
          <a:prstGeom prst="rect">
            <a:avLst/>
          </a:prstGeom>
          <a:noFill/>
        </p:spPr>
        <p:txBody>
          <a:bodyPr wrap="square" rtlCol="0">
            <a:spAutoFit/>
          </a:bodyPr>
          <a:lstStyle/>
          <a:p>
            <a:r>
              <a:rPr kumimoji="1" lang="en-US" altLang="ja-JP" sz="1600" dirty="0" smtClean="0">
                <a:solidFill>
                  <a:srgbClr val="C00000"/>
                </a:solidFill>
              </a:rPr>
              <a:t>Choose </a:t>
            </a:r>
          </a:p>
          <a:p>
            <a:r>
              <a:rPr kumimoji="1" lang="en-US" altLang="ja-JP" sz="1600" dirty="0" smtClean="0">
                <a:solidFill>
                  <a:srgbClr val="C00000"/>
                </a:solidFill>
              </a:rPr>
              <a:t>Weather</a:t>
            </a:r>
            <a:r>
              <a:rPr lang="ja-JP" altLang="en-US" sz="1600" dirty="0" smtClean="0">
                <a:solidFill>
                  <a:srgbClr val="C00000"/>
                </a:solidFill>
              </a:rPr>
              <a:t> </a:t>
            </a:r>
            <a:r>
              <a:rPr kumimoji="1" lang="en-US" altLang="ja-JP" sz="1600" dirty="0" smtClean="0">
                <a:solidFill>
                  <a:srgbClr val="C00000"/>
                </a:solidFill>
              </a:rPr>
              <a:t>disaster</a:t>
            </a:r>
          </a:p>
          <a:p>
            <a:pPr>
              <a:buFontTx/>
              <a:buChar char="-"/>
            </a:pPr>
            <a:r>
              <a:rPr lang="en-US" altLang="ja-JP" sz="1600" dirty="0" smtClean="0">
                <a:solidFill>
                  <a:srgbClr val="C00000"/>
                </a:solidFill>
              </a:rPr>
              <a:t>Wind, air pollution</a:t>
            </a:r>
          </a:p>
          <a:p>
            <a:pPr>
              <a:buFontTx/>
              <a:buChar char="-"/>
            </a:pPr>
            <a:r>
              <a:rPr lang="en-US" altLang="ja-JP" sz="1600" dirty="0" smtClean="0">
                <a:solidFill>
                  <a:srgbClr val="C00000"/>
                </a:solidFill>
              </a:rPr>
              <a:t>Flooding, landslide</a:t>
            </a:r>
          </a:p>
          <a:p>
            <a:pPr>
              <a:buFontTx/>
              <a:buChar char="-"/>
            </a:pPr>
            <a:r>
              <a:rPr kumimoji="1" lang="en-US" altLang="ja-JP" sz="1600" dirty="0" smtClean="0">
                <a:solidFill>
                  <a:srgbClr val="C00000"/>
                </a:solidFill>
              </a:rPr>
              <a:t>Drought, heat wave</a:t>
            </a:r>
          </a:p>
          <a:p>
            <a:pPr>
              <a:buFontTx/>
              <a:buChar char="-"/>
            </a:pPr>
            <a:r>
              <a:rPr lang="en-US" altLang="ja-JP" sz="1600" dirty="0" smtClean="0">
                <a:solidFill>
                  <a:srgbClr val="C00000"/>
                </a:solidFill>
              </a:rPr>
              <a:t>Poor visibility, ship icing</a:t>
            </a:r>
            <a:endParaRPr kumimoji="1" lang="en-US" altLang="ja-JP" sz="1600" dirty="0" smtClean="0">
              <a:solidFill>
                <a:srgbClr val="C00000"/>
              </a:solidFill>
            </a:endParaRPr>
          </a:p>
          <a:p>
            <a:r>
              <a:rPr kumimoji="1" lang="en-US" altLang="ja-JP" sz="1600" dirty="0" smtClean="0">
                <a:solidFill>
                  <a:srgbClr val="C00000"/>
                </a:solidFill>
              </a:rPr>
              <a:t>- etc.</a:t>
            </a:r>
          </a:p>
        </p:txBody>
      </p:sp>
      <p:sp>
        <p:nvSpPr>
          <p:cNvPr id="21" name="四角形吹き出し 20"/>
          <p:cNvSpPr/>
          <p:nvPr/>
        </p:nvSpPr>
        <p:spPr>
          <a:xfrm>
            <a:off x="3923928" y="3429000"/>
            <a:ext cx="2304256" cy="1070742"/>
          </a:xfrm>
          <a:prstGeom prst="wedgeRectCallout">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smtClean="0">
                <a:solidFill>
                  <a:schemeClr val="tx1"/>
                </a:solidFill>
              </a:rPr>
              <a:t>Meteorological phenomena</a:t>
            </a:r>
          </a:p>
          <a:p>
            <a:pPr>
              <a:buFontTx/>
              <a:buChar char="-"/>
            </a:pPr>
            <a:r>
              <a:rPr lang="en-US" altLang="ja-JP" sz="1400" dirty="0" smtClean="0">
                <a:solidFill>
                  <a:schemeClr val="tx1"/>
                </a:solidFill>
              </a:rPr>
              <a:t>Wind (include tornado)</a:t>
            </a:r>
          </a:p>
          <a:p>
            <a:pPr>
              <a:buFontTx/>
              <a:buChar char="-"/>
            </a:pPr>
            <a:r>
              <a:rPr lang="en-US" altLang="ja-JP" sz="1400" dirty="0" smtClean="0">
                <a:solidFill>
                  <a:schemeClr val="tx1"/>
                </a:solidFill>
              </a:rPr>
              <a:t>Rain(heavy, shortage)</a:t>
            </a:r>
          </a:p>
          <a:p>
            <a:pPr>
              <a:buFontTx/>
              <a:buChar char="-"/>
            </a:pPr>
            <a:r>
              <a:rPr lang="en-US" altLang="ja-JP" sz="1400" dirty="0" smtClean="0">
                <a:solidFill>
                  <a:schemeClr val="tx1"/>
                </a:solidFill>
              </a:rPr>
              <a:t> snow(avalanche, stuck)</a:t>
            </a:r>
          </a:p>
          <a:p>
            <a:pPr>
              <a:buFontTx/>
              <a:buChar char="-"/>
            </a:pPr>
            <a:r>
              <a:rPr lang="en-US" altLang="ja-JP" sz="1400" dirty="0" smtClean="0">
                <a:solidFill>
                  <a:schemeClr val="tx1"/>
                </a:solidFill>
              </a:rPr>
              <a:t>Etc.</a:t>
            </a:r>
          </a:p>
        </p:txBody>
      </p:sp>
      <p:sp>
        <p:nvSpPr>
          <p:cNvPr id="22" name="四角形吹き出し 21"/>
          <p:cNvSpPr/>
          <p:nvPr/>
        </p:nvSpPr>
        <p:spPr>
          <a:xfrm>
            <a:off x="6444208" y="3429000"/>
            <a:ext cx="2448272" cy="1070742"/>
          </a:xfrm>
          <a:prstGeom prst="wedgeRectCallout">
            <a:avLst/>
          </a:prstGeom>
          <a:solidFill>
            <a:srgbClr val="FFC000">
              <a:alpha val="1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smtClean="0">
                <a:solidFill>
                  <a:schemeClr val="tx1"/>
                </a:solidFill>
              </a:rPr>
              <a:t>Weather system</a:t>
            </a:r>
          </a:p>
          <a:p>
            <a:pPr>
              <a:buFontTx/>
              <a:buChar char="-"/>
            </a:pPr>
            <a:r>
              <a:rPr lang="en-US" altLang="ja-JP" sz="1400" dirty="0" smtClean="0">
                <a:solidFill>
                  <a:schemeClr val="tx1"/>
                </a:solidFill>
              </a:rPr>
              <a:t>pressure pattern (low or high)</a:t>
            </a:r>
          </a:p>
          <a:p>
            <a:pPr>
              <a:buFontTx/>
              <a:buChar char="-"/>
            </a:pPr>
            <a:r>
              <a:rPr lang="en-US" altLang="ja-JP" sz="1400" dirty="0" smtClean="0">
                <a:solidFill>
                  <a:schemeClr val="tx1"/>
                </a:solidFill>
              </a:rPr>
              <a:t>Front  (warm, cold, stationary)</a:t>
            </a:r>
          </a:p>
          <a:p>
            <a:pPr>
              <a:buFontTx/>
              <a:buChar char="-"/>
            </a:pPr>
            <a:r>
              <a:rPr lang="en-US" altLang="ja-JP" sz="1400" dirty="0" smtClean="0">
                <a:solidFill>
                  <a:schemeClr val="tx1"/>
                </a:solidFill>
              </a:rPr>
              <a:t>Tropical cyclone (typhoon)  </a:t>
            </a:r>
          </a:p>
          <a:p>
            <a:pPr>
              <a:buFontTx/>
              <a:buChar char="-"/>
            </a:pPr>
            <a:r>
              <a:rPr lang="en-US" altLang="ja-JP" sz="1400" dirty="0" smtClean="0">
                <a:solidFill>
                  <a:schemeClr val="tx1"/>
                </a:solidFill>
              </a:rPr>
              <a:t>Trough of pressure, etc.</a:t>
            </a:r>
          </a:p>
        </p:txBody>
      </p:sp>
      <p:sp>
        <p:nvSpPr>
          <p:cNvPr id="23" name="角丸四角形 22"/>
          <p:cNvSpPr/>
          <p:nvPr/>
        </p:nvSpPr>
        <p:spPr>
          <a:xfrm>
            <a:off x="1835696" y="6534254"/>
            <a:ext cx="4896544" cy="28803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0" y="6519446"/>
            <a:ext cx="1944216" cy="338554"/>
          </a:xfrm>
          <a:prstGeom prst="rect">
            <a:avLst/>
          </a:prstGeom>
          <a:noFill/>
        </p:spPr>
        <p:txBody>
          <a:bodyPr wrap="square" rtlCol="0">
            <a:spAutoFit/>
          </a:bodyPr>
          <a:lstStyle/>
          <a:p>
            <a:r>
              <a:rPr lang="en-US" altLang="ja-JP" sz="1600" dirty="0" smtClean="0">
                <a:solidFill>
                  <a:srgbClr val="0070C0"/>
                </a:solidFill>
              </a:rPr>
              <a:t>s</a:t>
            </a:r>
            <a:r>
              <a:rPr kumimoji="1" lang="en-US" altLang="ja-JP" sz="1600" dirty="0" smtClean="0">
                <a:solidFill>
                  <a:srgbClr val="0070C0"/>
                </a:solidFill>
              </a:rPr>
              <a:t>earch by keyword</a:t>
            </a:r>
            <a:endParaRPr kumimoji="1" lang="ja-JP" altLang="en-US" sz="1600" dirty="0">
              <a:solidFill>
                <a:srgbClr val="0070C0"/>
              </a:solidFill>
            </a:endParaRPr>
          </a:p>
        </p:txBody>
      </p:sp>
      <p:sp>
        <p:nvSpPr>
          <p:cNvPr id="25" name="テキスト ボックス 24"/>
          <p:cNvSpPr txBox="1"/>
          <p:nvPr/>
        </p:nvSpPr>
        <p:spPr>
          <a:xfrm>
            <a:off x="6372200" y="5589240"/>
            <a:ext cx="3131840" cy="584775"/>
          </a:xfrm>
          <a:prstGeom prst="rect">
            <a:avLst/>
          </a:prstGeom>
          <a:noFill/>
          <a:ln>
            <a:noFill/>
          </a:ln>
        </p:spPr>
        <p:txBody>
          <a:bodyPr wrap="square" rtlCol="0">
            <a:spAutoFit/>
          </a:bodyPr>
          <a:lstStyle/>
          <a:p>
            <a:r>
              <a:rPr kumimoji="1" lang="en-US" altLang="ja-JP" sz="1600" dirty="0" smtClean="0">
                <a:solidFill>
                  <a:srgbClr val="92D050"/>
                </a:solidFill>
              </a:rPr>
              <a:t>Choose damage or loss</a:t>
            </a:r>
          </a:p>
          <a:p>
            <a:r>
              <a:rPr lang="en-US" altLang="ja-JP" sz="1600" dirty="0" smtClean="0">
                <a:solidFill>
                  <a:srgbClr val="92D050"/>
                </a:solidFill>
              </a:rPr>
              <a:t>(details are  shown in next slide)</a:t>
            </a:r>
            <a:endParaRPr kumimoji="1" lang="en-US" altLang="ja-JP" sz="1600" dirty="0" smtClean="0">
              <a:solidFill>
                <a:srgbClr val="92D05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79512" y="548680"/>
            <a:ext cx="8496944" cy="5981357"/>
          </a:xfrm>
          <a:prstGeom prst="rect">
            <a:avLst/>
          </a:prstGeom>
          <a:noFill/>
          <a:ln w="9525">
            <a:noFill/>
            <a:miter lim="800000"/>
            <a:headEnd/>
            <a:tailEnd/>
          </a:ln>
        </p:spPr>
      </p:pic>
      <p:sp>
        <p:nvSpPr>
          <p:cNvPr id="3" name="Rectangle 70"/>
          <p:cNvSpPr>
            <a:spLocks noChangeArrowheads="1"/>
          </p:cNvSpPr>
          <p:nvPr/>
        </p:nvSpPr>
        <p:spPr bwMode="auto">
          <a:xfrm>
            <a:off x="0" y="-27384"/>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2800" b="1" dirty="0" smtClean="0"/>
              <a:t>An example of Output of Disaster Database</a:t>
            </a:r>
            <a:endParaRPr lang="en-US" altLang="ja-JP" sz="2800" b="1" dirty="0"/>
          </a:p>
        </p:txBody>
      </p:sp>
      <p:sp>
        <p:nvSpPr>
          <p:cNvPr id="5" name="円柱 4"/>
          <p:cNvSpPr/>
          <p:nvPr/>
        </p:nvSpPr>
        <p:spPr>
          <a:xfrm>
            <a:off x="8388424" y="6093296"/>
            <a:ext cx="576064" cy="648072"/>
          </a:xfrm>
          <a:prstGeom prst="can">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smtClean="0">
                <a:solidFill>
                  <a:schemeClr val="tx1"/>
                </a:solidFill>
              </a:rPr>
              <a:t>JMA</a:t>
            </a:r>
            <a:endParaRPr kumimoji="1" lang="ja-JP" altLang="en-US" sz="1600" b="1" dirty="0">
              <a:solidFill>
                <a:schemeClr val="tx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0"/>
          <p:cNvSpPr>
            <a:spLocks noChangeArrowheads="1"/>
          </p:cNvSpPr>
          <p:nvPr/>
        </p:nvSpPr>
        <p:spPr bwMode="auto">
          <a:xfrm>
            <a:off x="0" y="-27384"/>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r>
              <a:rPr lang="en-US" altLang="ja-JP" sz="2800" b="1" dirty="0" smtClean="0"/>
              <a:t>		An Example of Search Result</a:t>
            </a:r>
            <a:endParaRPr lang="en-US" altLang="ja-JP" sz="2800" b="1" dirty="0"/>
          </a:p>
        </p:txBody>
      </p:sp>
      <p:sp>
        <p:nvSpPr>
          <p:cNvPr id="4" name="正方形/長方形 3"/>
          <p:cNvSpPr/>
          <p:nvPr/>
        </p:nvSpPr>
        <p:spPr>
          <a:xfrm>
            <a:off x="6363056" y="5662392"/>
            <a:ext cx="2753512" cy="1078976"/>
          </a:xfrm>
          <a:prstGeom prst="rect">
            <a:avLst/>
          </a:prstGeom>
          <a:solidFill>
            <a:srgbClr val="7030A0">
              <a:alpha val="1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Picture 2"/>
          <p:cNvPicPr>
            <a:picLocks noChangeAspect="1" noChangeArrowheads="1"/>
          </p:cNvPicPr>
          <p:nvPr/>
        </p:nvPicPr>
        <p:blipFill>
          <a:blip r:embed="rId2" cstate="print"/>
          <a:srcRect l="16421" t="17280" r="2688" b="34753"/>
          <a:stretch>
            <a:fillRect/>
          </a:stretch>
        </p:blipFill>
        <p:spPr bwMode="auto">
          <a:xfrm>
            <a:off x="35496" y="908720"/>
            <a:ext cx="9028003" cy="3768554"/>
          </a:xfrm>
          <a:prstGeom prst="rect">
            <a:avLst/>
          </a:prstGeom>
          <a:noFill/>
          <a:ln w="9525">
            <a:noFill/>
            <a:miter lim="800000"/>
            <a:headEnd/>
            <a:tailEnd/>
          </a:ln>
        </p:spPr>
      </p:pic>
      <p:sp>
        <p:nvSpPr>
          <p:cNvPr id="8" name="正方形/長方形 7"/>
          <p:cNvSpPr/>
          <p:nvPr/>
        </p:nvSpPr>
        <p:spPr>
          <a:xfrm>
            <a:off x="4653152" y="1844824"/>
            <a:ext cx="2664296" cy="36004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644008" y="2223152"/>
            <a:ext cx="2664296" cy="792088"/>
          </a:xfrm>
          <a:prstGeom prst="rect">
            <a:avLst/>
          </a:prstGeom>
          <a:no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4644008" y="3789040"/>
            <a:ext cx="4392488" cy="360040"/>
          </a:xfrm>
          <a:prstGeom prst="rect">
            <a:avLst/>
          </a:prstGeom>
          <a:noFill/>
          <a:ln>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4644008" y="3042672"/>
            <a:ext cx="4392488" cy="746368"/>
          </a:xfrm>
          <a:prstGeom prst="rect">
            <a:avLst/>
          </a:prstGeom>
          <a:no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7326592" y="1844824"/>
            <a:ext cx="1709904" cy="1152128"/>
          </a:xfrm>
          <a:prstGeom prst="rect">
            <a:avLst/>
          </a:prstGeom>
          <a:noFill/>
          <a:ln>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4644008" y="4149080"/>
            <a:ext cx="4392488" cy="288032"/>
          </a:xfrm>
          <a:prstGeom prst="rect">
            <a:avLst/>
          </a:prstGeom>
          <a:noFill/>
          <a:ln>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矢印コネクタ 13"/>
          <p:cNvCxnSpPr/>
          <p:nvPr/>
        </p:nvCxnSpPr>
        <p:spPr>
          <a:xfrm flipV="1">
            <a:off x="3779912" y="4005064"/>
            <a:ext cx="936104" cy="792088"/>
          </a:xfrm>
          <a:prstGeom prst="straightConnector1">
            <a:avLst/>
          </a:prstGeom>
          <a:ln w="158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5" name="円弧 14"/>
          <p:cNvSpPr/>
          <p:nvPr/>
        </p:nvSpPr>
        <p:spPr>
          <a:xfrm rot="431666">
            <a:off x="7525506" y="2567840"/>
            <a:ext cx="1466593" cy="4290993"/>
          </a:xfrm>
          <a:prstGeom prst="arc">
            <a:avLst>
              <a:gd name="adj1" fmla="val 15840309"/>
              <a:gd name="adj2" fmla="val 1888315"/>
            </a:avLst>
          </a:prstGeom>
          <a:ln w="15875">
            <a:solidFill>
              <a:srgbClr val="7030A0"/>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円弧 15"/>
          <p:cNvSpPr/>
          <p:nvPr/>
        </p:nvSpPr>
        <p:spPr>
          <a:xfrm rot="423936">
            <a:off x="5879330" y="4145923"/>
            <a:ext cx="3115705" cy="3208089"/>
          </a:xfrm>
          <a:prstGeom prst="arc">
            <a:avLst>
              <a:gd name="adj1" fmla="val 14385695"/>
              <a:gd name="adj2" fmla="val 20863424"/>
            </a:avLst>
          </a:prstGeom>
          <a:ln w="15875">
            <a:solidFill>
              <a:srgbClr val="7030A0"/>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テキスト ボックス 16"/>
          <p:cNvSpPr txBox="1"/>
          <p:nvPr/>
        </p:nvSpPr>
        <p:spPr>
          <a:xfrm>
            <a:off x="6335624" y="5664150"/>
            <a:ext cx="2952328" cy="1077218"/>
          </a:xfrm>
          <a:prstGeom prst="rect">
            <a:avLst/>
          </a:prstGeom>
          <a:noFill/>
        </p:spPr>
        <p:txBody>
          <a:bodyPr wrap="square" rtlCol="0">
            <a:spAutoFit/>
          </a:bodyPr>
          <a:lstStyle/>
          <a:p>
            <a:r>
              <a:rPr lang="en-US" altLang="ja-JP" sz="1600" dirty="0" smtClean="0"/>
              <a:t>Damage on infrastructure</a:t>
            </a:r>
          </a:p>
          <a:p>
            <a:pPr>
              <a:buFontTx/>
              <a:buChar char="-"/>
            </a:pPr>
            <a:r>
              <a:rPr lang="en-US" altLang="ja-JP" sz="1600" dirty="0" smtClean="0"/>
              <a:t>road, bridge, railway, river bank</a:t>
            </a:r>
          </a:p>
          <a:p>
            <a:pPr>
              <a:buFontTx/>
              <a:buChar char="-"/>
            </a:pPr>
            <a:r>
              <a:rPr lang="en-US" altLang="ja-JP" sz="1600" dirty="0" smtClean="0"/>
              <a:t>electricity, water supply,   </a:t>
            </a:r>
          </a:p>
          <a:p>
            <a:r>
              <a:rPr lang="en-US" altLang="ja-JP" sz="1600" dirty="0" smtClean="0"/>
              <a:t>  telephone  etc</a:t>
            </a:r>
          </a:p>
        </p:txBody>
      </p:sp>
      <p:sp>
        <p:nvSpPr>
          <p:cNvPr id="18" name="円弧 17"/>
          <p:cNvSpPr/>
          <p:nvPr/>
        </p:nvSpPr>
        <p:spPr>
          <a:xfrm rot="14612920">
            <a:off x="5516122" y="284405"/>
            <a:ext cx="3937764" cy="3904685"/>
          </a:xfrm>
          <a:prstGeom prst="arc">
            <a:avLst>
              <a:gd name="adj1" fmla="val 17017496"/>
              <a:gd name="adj2" fmla="val 20560996"/>
            </a:avLst>
          </a:prstGeom>
          <a:ln w="15875">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 name="テキスト ボックス 19"/>
          <p:cNvSpPr txBox="1"/>
          <p:nvPr/>
        </p:nvSpPr>
        <p:spPr>
          <a:xfrm>
            <a:off x="6571080" y="4758243"/>
            <a:ext cx="2011648" cy="830997"/>
          </a:xfrm>
          <a:prstGeom prst="rect">
            <a:avLst/>
          </a:prstGeom>
          <a:solidFill>
            <a:srgbClr val="FF0000">
              <a:alpha val="10000"/>
            </a:srgbClr>
          </a:solidFill>
          <a:ln w="19050">
            <a:solidFill>
              <a:srgbClr val="FF0000"/>
            </a:solidFill>
          </a:ln>
        </p:spPr>
        <p:txBody>
          <a:bodyPr wrap="square" rtlCol="0">
            <a:spAutoFit/>
          </a:bodyPr>
          <a:lstStyle/>
          <a:p>
            <a:r>
              <a:rPr lang="en-US" altLang="ja-JP" sz="1600" dirty="0" smtClean="0"/>
              <a:t>Human damage </a:t>
            </a:r>
          </a:p>
          <a:p>
            <a:pPr>
              <a:buFontTx/>
              <a:buChar char="-"/>
            </a:pPr>
            <a:r>
              <a:rPr lang="en-US" altLang="ja-JP" sz="1600" dirty="0" smtClean="0"/>
              <a:t>Deaths and missing, </a:t>
            </a:r>
          </a:p>
          <a:p>
            <a:r>
              <a:rPr lang="en-US" altLang="ja-JP" sz="1600" dirty="0" smtClean="0"/>
              <a:t> injured     </a:t>
            </a:r>
          </a:p>
        </p:txBody>
      </p:sp>
      <p:sp>
        <p:nvSpPr>
          <p:cNvPr id="21" name="円弧 20"/>
          <p:cNvSpPr/>
          <p:nvPr/>
        </p:nvSpPr>
        <p:spPr>
          <a:xfrm rot="13230167">
            <a:off x="4197431" y="2423886"/>
            <a:ext cx="3969742" cy="4123584"/>
          </a:xfrm>
          <a:prstGeom prst="arc">
            <a:avLst>
              <a:gd name="adj1" fmla="val 16803303"/>
              <a:gd name="adj2" fmla="val 21349960"/>
            </a:avLst>
          </a:prstGeom>
          <a:ln w="15875">
            <a:solidFill>
              <a:srgbClr val="92D050"/>
            </a:solidFill>
            <a:headEnd type="none"/>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 name="テキスト ボックス 21"/>
          <p:cNvSpPr txBox="1"/>
          <p:nvPr/>
        </p:nvSpPr>
        <p:spPr>
          <a:xfrm>
            <a:off x="4366264" y="5805264"/>
            <a:ext cx="1944216" cy="830997"/>
          </a:xfrm>
          <a:prstGeom prst="rect">
            <a:avLst/>
          </a:prstGeom>
          <a:solidFill>
            <a:srgbClr val="92D050">
              <a:alpha val="10000"/>
            </a:srgbClr>
          </a:solidFill>
          <a:ln w="19050">
            <a:solidFill>
              <a:srgbClr val="92D050"/>
            </a:solidFill>
          </a:ln>
        </p:spPr>
        <p:txBody>
          <a:bodyPr wrap="square" rtlCol="0">
            <a:spAutoFit/>
          </a:bodyPr>
          <a:lstStyle/>
          <a:p>
            <a:r>
              <a:rPr lang="en-US" altLang="ja-JP" sz="1600" dirty="0" smtClean="0"/>
              <a:t>Economic  loss </a:t>
            </a:r>
          </a:p>
          <a:p>
            <a:pPr>
              <a:buFontTx/>
              <a:buChar char="-"/>
            </a:pPr>
            <a:r>
              <a:rPr lang="en-US" altLang="ja-JP" sz="1600" dirty="0" smtClean="0"/>
              <a:t>Agriculture, fishery, </a:t>
            </a:r>
          </a:p>
          <a:p>
            <a:r>
              <a:rPr lang="en-US" altLang="ja-JP" sz="1600" dirty="0" smtClean="0"/>
              <a:t>  forestry     </a:t>
            </a:r>
          </a:p>
        </p:txBody>
      </p:sp>
      <p:cxnSp>
        <p:nvCxnSpPr>
          <p:cNvPr id="23" name="直線矢印コネクタ 22"/>
          <p:cNvCxnSpPr/>
          <p:nvPr/>
        </p:nvCxnSpPr>
        <p:spPr>
          <a:xfrm flipH="1" flipV="1">
            <a:off x="4860032" y="4653136"/>
            <a:ext cx="216024" cy="28803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正方形/長方形 23"/>
          <p:cNvSpPr/>
          <p:nvPr/>
        </p:nvSpPr>
        <p:spPr>
          <a:xfrm>
            <a:off x="4644008" y="4437112"/>
            <a:ext cx="4392488" cy="216024"/>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4591432" y="4942745"/>
            <a:ext cx="1925928" cy="584775"/>
          </a:xfrm>
          <a:prstGeom prst="rect">
            <a:avLst/>
          </a:prstGeom>
          <a:solidFill>
            <a:schemeClr val="tx1">
              <a:alpha val="10000"/>
            </a:schemeClr>
          </a:solidFill>
          <a:ln w="19050">
            <a:solidFill>
              <a:schemeClr val="tx1"/>
            </a:solidFill>
          </a:ln>
        </p:spPr>
        <p:txBody>
          <a:bodyPr wrap="square" rtlCol="0">
            <a:spAutoFit/>
          </a:bodyPr>
          <a:lstStyle/>
          <a:p>
            <a:r>
              <a:rPr lang="en-US" altLang="ja-JP" sz="1600" dirty="0" smtClean="0"/>
              <a:t>- Information source</a:t>
            </a:r>
          </a:p>
          <a:p>
            <a:r>
              <a:rPr lang="en-US" altLang="ja-JP" sz="1600" dirty="0" smtClean="0"/>
              <a:t>-Publication</a:t>
            </a:r>
          </a:p>
        </p:txBody>
      </p:sp>
      <p:sp>
        <p:nvSpPr>
          <p:cNvPr id="26" name="角丸四角形 25"/>
          <p:cNvSpPr/>
          <p:nvPr/>
        </p:nvSpPr>
        <p:spPr>
          <a:xfrm>
            <a:off x="107504" y="1700808"/>
            <a:ext cx="4464496" cy="259228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直線矢印コネクタ 26"/>
          <p:cNvCxnSpPr/>
          <p:nvPr/>
        </p:nvCxnSpPr>
        <p:spPr>
          <a:xfrm flipV="1">
            <a:off x="755576" y="4293096"/>
            <a:ext cx="0" cy="720080"/>
          </a:xfrm>
          <a:prstGeom prst="straightConnector1">
            <a:avLst/>
          </a:prstGeom>
          <a:ln w="15875">
            <a:solidFill>
              <a:srgbClr val="FF9900"/>
            </a:solidFill>
            <a:tailEnd type="arrow"/>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35496" y="5014320"/>
            <a:ext cx="2304256" cy="1323439"/>
          </a:xfrm>
          <a:prstGeom prst="rect">
            <a:avLst/>
          </a:prstGeom>
          <a:solidFill>
            <a:srgbClr val="FFFF00">
              <a:alpha val="10000"/>
            </a:srgbClr>
          </a:solidFill>
          <a:ln w="19050">
            <a:solidFill>
              <a:srgbClr val="FF9900"/>
            </a:solidFill>
          </a:ln>
        </p:spPr>
        <p:txBody>
          <a:bodyPr wrap="square" rtlCol="0">
            <a:spAutoFit/>
          </a:bodyPr>
          <a:lstStyle/>
          <a:p>
            <a:r>
              <a:rPr lang="en-US" altLang="ja-JP" sz="1600" dirty="0" smtClean="0"/>
              <a:t>(From the left)</a:t>
            </a:r>
          </a:p>
          <a:p>
            <a:pPr>
              <a:buFontTx/>
              <a:buChar char="-"/>
            </a:pPr>
            <a:r>
              <a:rPr lang="en-US" altLang="ja-JP" sz="1600" dirty="0" smtClean="0"/>
              <a:t>o</a:t>
            </a:r>
            <a:r>
              <a:rPr kumimoji="1" lang="en-US" altLang="ja-JP" sz="1600" dirty="0" smtClean="0"/>
              <a:t>bservation element</a:t>
            </a:r>
            <a:endParaRPr lang="en-US" altLang="ja-JP" sz="1600" dirty="0" smtClean="0"/>
          </a:p>
          <a:p>
            <a:pPr>
              <a:buFontTx/>
              <a:buChar char="-"/>
            </a:pPr>
            <a:r>
              <a:rPr lang="en-US" altLang="ja-JP" sz="1600" dirty="0" smtClean="0"/>
              <a:t>observed value</a:t>
            </a:r>
          </a:p>
          <a:p>
            <a:pPr>
              <a:buFontTx/>
              <a:buChar char="-"/>
            </a:pPr>
            <a:r>
              <a:rPr lang="en-US" altLang="ja-JP" sz="1600" dirty="0" smtClean="0"/>
              <a:t>o</a:t>
            </a:r>
            <a:r>
              <a:rPr kumimoji="1" lang="en-US" altLang="ja-JP" sz="1600" dirty="0" smtClean="0"/>
              <a:t>bserved time or period</a:t>
            </a:r>
          </a:p>
          <a:p>
            <a:pPr>
              <a:buFontTx/>
              <a:buChar char="-"/>
            </a:pPr>
            <a:r>
              <a:rPr lang="en-US" altLang="ja-JP" sz="1600" dirty="0" smtClean="0"/>
              <a:t>observed </a:t>
            </a:r>
            <a:r>
              <a:rPr kumimoji="1" lang="en-US" altLang="ja-JP" sz="1600" dirty="0" smtClean="0"/>
              <a:t>station</a:t>
            </a:r>
            <a:endParaRPr kumimoji="1" lang="ja-JP" altLang="en-US" sz="1600" dirty="0"/>
          </a:p>
        </p:txBody>
      </p:sp>
      <p:sp>
        <p:nvSpPr>
          <p:cNvPr id="29" name="テキスト ボックス 28"/>
          <p:cNvSpPr txBox="1"/>
          <p:nvPr/>
        </p:nvSpPr>
        <p:spPr>
          <a:xfrm>
            <a:off x="2552344" y="4797152"/>
            <a:ext cx="1443592" cy="1569660"/>
          </a:xfrm>
          <a:prstGeom prst="rect">
            <a:avLst/>
          </a:prstGeom>
          <a:solidFill>
            <a:srgbClr val="00B0F0">
              <a:alpha val="10000"/>
            </a:srgbClr>
          </a:solidFill>
          <a:ln w="15875">
            <a:solidFill>
              <a:srgbClr val="00B0F0"/>
            </a:solidFill>
          </a:ln>
        </p:spPr>
        <p:txBody>
          <a:bodyPr wrap="square" rtlCol="0">
            <a:spAutoFit/>
          </a:bodyPr>
          <a:lstStyle/>
          <a:p>
            <a:r>
              <a:rPr lang="en-US" altLang="ja-JP" sz="1600" dirty="0" smtClean="0"/>
              <a:t>Transportation Disruption</a:t>
            </a:r>
          </a:p>
          <a:p>
            <a:r>
              <a:rPr lang="en-US" altLang="ja-JP" sz="1600" dirty="0" smtClean="0"/>
              <a:t>(delay, cancel)</a:t>
            </a:r>
          </a:p>
          <a:p>
            <a:pPr>
              <a:buFontTx/>
              <a:buChar char="-"/>
            </a:pPr>
            <a:r>
              <a:rPr lang="en-US" altLang="ja-JP" sz="1600" dirty="0" smtClean="0"/>
              <a:t>Railway, bus</a:t>
            </a:r>
          </a:p>
          <a:p>
            <a:r>
              <a:rPr lang="en-US" altLang="ja-JP" sz="1600" dirty="0" smtClean="0"/>
              <a:t>-ship, airplane</a:t>
            </a:r>
          </a:p>
          <a:p>
            <a:endParaRPr kumimoji="1" lang="en-US" altLang="ja-JP" sz="1600" dirty="0" smtClean="0"/>
          </a:p>
        </p:txBody>
      </p:sp>
      <p:sp>
        <p:nvSpPr>
          <p:cNvPr id="31" name="角丸四角形 30"/>
          <p:cNvSpPr/>
          <p:nvPr/>
        </p:nvSpPr>
        <p:spPr>
          <a:xfrm>
            <a:off x="35496" y="1196752"/>
            <a:ext cx="9001000" cy="432048"/>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弧 31"/>
          <p:cNvSpPr/>
          <p:nvPr/>
        </p:nvSpPr>
        <p:spPr>
          <a:xfrm rot="13084989">
            <a:off x="6045786" y="1582368"/>
            <a:ext cx="4232439" cy="3904685"/>
          </a:xfrm>
          <a:prstGeom prst="arc">
            <a:avLst>
              <a:gd name="adj1" fmla="val 17017496"/>
              <a:gd name="adj2" fmla="val 513650"/>
            </a:avLst>
          </a:prstGeom>
          <a:ln w="15875">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 name="テキスト ボックス 32"/>
          <p:cNvSpPr txBox="1"/>
          <p:nvPr/>
        </p:nvSpPr>
        <p:spPr>
          <a:xfrm>
            <a:off x="6228184" y="365755"/>
            <a:ext cx="2880320" cy="830997"/>
          </a:xfrm>
          <a:prstGeom prst="rect">
            <a:avLst/>
          </a:prstGeom>
          <a:solidFill>
            <a:schemeClr val="accent6">
              <a:lumMod val="20000"/>
              <a:lumOff val="80000"/>
            </a:schemeClr>
          </a:solidFill>
          <a:ln w="19050">
            <a:solidFill>
              <a:srgbClr val="FFC000"/>
            </a:solidFill>
          </a:ln>
        </p:spPr>
        <p:txBody>
          <a:bodyPr wrap="square" rtlCol="0">
            <a:spAutoFit/>
          </a:bodyPr>
          <a:lstStyle/>
          <a:p>
            <a:r>
              <a:rPr lang="en-US" altLang="ja-JP" sz="1600" dirty="0" smtClean="0"/>
              <a:t>Home and Property Damage</a:t>
            </a:r>
          </a:p>
          <a:p>
            <a:pPr>
              <a:buFontTx/>
              <a:buChar char="-"/>
            </a:pPr>
            <a:r>
              <a:rPr lang="en-US" altLang="ja-JP" sz="1600" dirty="0" smtClean="0"/>
              <a:t>completely or partly destroyed</a:t>
            </a:r>
          </a:p>
          <a:p>
            <a:pPr>
              <a:buFontTx/>
              <a:buChar char="-"/>
            </a:pPr>
            <a:r>
              <a:rPr lang="en-US" altLang="ja-JP" sz="1600" dirty="0" smtClean="0"/>
              <a:t>Flood, washout</a:t>
            </a:r>
          </a:p>
        </p:txBody>
      </p:sp>
      <p:sp>
        <p:nvSpPr>
          <p:cNvPr id="34" name="テキスト ボックス 33"/>
          <p:cNvSpPr txBox="1"/>
          <p:nvPr/>
        </p:nvSpPr>
        <p:spPr>
          <a:xfrm>
            <a:off x="1691680" y="836712"/>
            <a:ext cx="1872208" cy="338554"/>
          </a:xfrm>
          <a:prstGeom prst="rect">
            <a:avLst/>
          </a:prstGeom>
          <a:solidFill>
            <a:srgbClr val="0070C0">
              <a:alpha val="10000"/>
            </a:srgbClr>
          </a:solidFill>
          <a:ln w="15875">
            <a:solidFill>
              <a:srgbClr val="0070C0"/>
            </a:solidFill>
          </a:ln>
        </p:spPr>
        <p:txBody>
          <a:bodyPr wrap="square" rtlCol="0">
            <a:spAutoFit/>
          </a:bodyPr>
          <a:lstStyle/>
          <a:p>
            <a:r>
              <a:rPr lang="en-US" altLang="ja-JP" sz="1600" dirty="0" smtClean="0"/>
              <a:t>Outline of the event</a:t>
            </a:r>
            <a:endParaRPr kumimoji="1" lang="ja-JP" altLang="en-US" sz="16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79512" y="1124744"/>
            <a:ext cx="8964488" cy="4493538"/>
          </a:xfrm>
          <a:prstGeom prst="rect">
            <a:avLst/>
          </a:prstGeom>
          <a:noFill/>
        </p:spPr>
        <p:txBody>
          <a:bodyPr wrap="square">
            <a:spAutoFit/>
          </a:bodyPr>
          <a:lstStyle/>
          <a:p>
            <a:pPr marL="444500" indent="-444500">
              <a:buFont typeface="Wingdings" pitchFamily="2" charset="2"/>
              <a:buChar char="l"/>
            </a:pPr>
            <a:r>
              <a:rPr kumimoji="1" lang="en-US" altLang="ja-JP" sz="3200" dirty="0">
                <a:solidFill>
                  <a:schemeClr val="bg1">
                    <a:lumMod val="75000"/>
                  </a:schemeClr>
                </a:solidFill>
              </a:rPr>
              <a:t>Background of </a:t>
            </a:r>
            <a:r>
              <a:rPr lang="en-US" altLang="ja-JP" sz="3200" dirty="0" smtClean="0">
                <a:solidFill>
                  <a:schemeClr val="bg1">
                    <a:lumMod val="75000"/>
                  </a:schemeClr>
                </a:solidFill>
              </a:rPr>
              <a:t>disaster countermeasures</a:t>
            </a:r>
            <a:r>
              <a:rPr kumimoji="1" lang="en-US" altLang="ja-JP" sz="3200" dirty="0" smtClean="0">
                <a:solidFill>
                  <a:schemeClr val="bg1">
                    <a:lumMod val="75000"/>
                  </a:schemeClr>
                </a:solidFill>
              </a:rPr>
              <a:t> </a:t>
            </a:r>
            <a:r>
              <a:rPr kumimoji="1" lang="en-US" altLang="ja-JP" sz="3200" dirty="0">
                <a:solidFill>
                  <a:schemeClr val="bg1">
                    <a:lumMod val="75000"/>
                  </a:schemeClr>
                </a:solidFill>
              </a:rPr>
              <a:t>in Japan</a:t>
            </a:r>
          </a:p>
          <a:p>
            <a:pPr marL="444500" indent="-444500">
              <a:spcBef>
                <a:spcPts val="600"/>
              </a:spcBef>
              <a:buFont typeface="Wingdings" pitchFamily="2" charset="2"/>
              <a:buChar char="l"/>
            </a:pPr>
            <a:r>
              <a:rPr kumimoji="1" lang="en-US" altLang="ja-JP" sz="3200" dirty="0">
                <a:solidFill>
                  <a:schemeClr val="bg1">
                    <a:lumMod val="75000"/>
                  </a:schemeClr>
                </a:solidFill>
              </a:rPr>
              <a:t>Governance and Institutional Arrangements</a:t>
            </a:r>
          </a:p>
          <a:p>
            <a:pPr marL="444500" indent="-444500">
              <a:spcBef>
                <a:spcPts val="600"/>
              </a:spcBef>
              <a:buFont typeface="Wingdings" pitchFamily="2" charset="2"/>
              <a:buChar char="l"/>
            </a:pPr>
            <a:r>
              <a:rPr lang="en-US" altLang="ja-JP" sz="3200" dirty="0" smtClean="0">
                <a:solidFill>
                  <a:schemeClr val="bg1">
                    <a:lumMod val="75000"/>
                  </a:schemeClr>
                </a:solidFill>
              </a:rPr>
              <a:t>Natural Disasters in Japan</a:t>
            </a:r>
            <a:endParaRPr kumimoji="1" lang="en-US" altLang="ja-JP" sz="3200" dirty="0">
              <a:solidFill>
                <a:schemeClr val="bg1">
                  <a:lumMod val="75000"/>
                </a:schemeClr>
              </a:solidFill>
            </a:endParaRPr>
          </a:p>
          <a:p>
            <a:pPr marL="444500" indent="-444500">
              <a:spcBef>
                <a:spcPts val="600"/>
              </a:spcBef>
              <a:buFont typeface="Wingdings" pitchFamily="2" charset="2"/>
              <a:buChar char="l"/>
            </a:pPr>
            <a:r>
              <a:rPr lang="en-US" altLang="ja-JP" sz="3200" dirty="0" smtClean="0">
                <a:solidFill>
                  <a:schemeClr val="bg1">
                    <a:lumMod val="75000"/>
                  </a:schemeClr>
                </a:solidFill>
              </a:rPr>
              <a:t>Collecting and Sharing of Disaster Damage Data</a:t>
            </a:r>
            <a:endParaRPr kumimoji="1" lang="en-US" altLang="ja-JP" sz="3200" dirty="0">
              <a:solidFill>
                <a:schemeClr val="bg1">
                  <a:lumMod val="75000"/>
                </a:schemeClr>
              </a:solidFill>
            </a:endParaRPr>
          </a:p>
          <a:p>
            <a:pPr marL="444500" indent="-444500">
              <a:spcBef>
                <a:spcPts val="600"/>
              </a:spcBef>
              <a:buFont typeface="Wingdings" pitchFamily="2" charset="2"/>
              <a:buChar char="l"/>
            </a:pPr>
            <a:r>
              <a:rPr lang="en-US" altLang="ja-JP" sz="3200" dirty="0" smtClean="0"/>
              <a:t>Meteorological Data Monitoring</a:t>
            </a:r>
            <a:endParaRPr kumimoji="1" lang="en-US" altLang="ja-JP" sz="3200" dirty="0"/>
          </a:p>
          <a:p>
            <a:pPr marL="444500" indent="-444500">
              <a:spcBef>
                <a:spcPts val="600"/>
              </a:spcBef>
              <a:buFont typeface="Wingdings" pitchFamily="2" charset="2"/>
              <a:buChar char="l"/>
            </a:pPr>
            <a:r>
              <a:rPr lang="en-US" altLang="ja-JP" sz="3200" dirty="0" smtClean="0">
                <a:solidFill>
                  <a:schemeClr val="bg1">
                    <a:lumMod val="75000"/>
                  </a:schemeClr>
                </a:solidFill>
              </a:rPr>
              <a:t>Hazard Maps and Examples of Disaster Data Analysis</a:t>
            </a:r>
            <a:endParaRPr kumimoji="1" lang="en-US" altLang="ja-JP" sz="3200" dirty="0">
              <a:solidFill>
                <a:schemeClr val="bg1">
                  <a:lumMod val="75000"/>
                </a:schemeClr>
              </a:solidFill>
            </a:endParaRPr>
          </a:p>
          <a:p>
            <a:pPr marL="444500" indent="-444500">
              <a:spcBef>
                <a:spcPts val="600"/>
              </a:spcBef>
              <a:buFont typeface="Wingdings" pitchFamily="2" charset="2"/>
              <a:buChar char="l"/>
            </a:pPr>
            <a:r>
              <a:rPr kumimoji="1" lang="en-US" altLang="ja-JP" sz="3200" dirty="0" smtClean="0">
                <a:solidFill>
                  <a:schemeClr val="bg1">
                    <a:lumMod val="75000"/>
                  </a:schemeClr>
                </a:solidFill>
              </a:rPr>
              <a:t>Summary</a:t>
            </a:r>
            <a:endParaRPr kumimoji="1" lang="en-US" altLang="ja-JP" sz="32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4" descr="背景＋+"/>
          <p:cNvPicPr>
            <a:picLocks noChangeAspect="1" noChangeArrowheads="1"/>
          </p:cNvPicPr>
          <p:nvPr/>
        </p:nvPicPr>
        <p:blipFill>
          <a:blip r:embed="rId2" cstate="print"/>
          <a:srcRect/>
          <a:stretch>
            <a:fillRect/>
          </a:stretch>
        </p:blipFill>
        <p:spPr bwMode="auto">
          <a:xfrm>
            <a:off x="755576" y="1412776"/>
            <a:ext cx="7362825" cy="4762500"/>
          </a:xfrm>
          <a:prstGeom prst="rect">
            <a:avLst/>
          </a:prstGeom>
          <a:noFill/>
        </p:spPr>
      </p:pic>
      <p:grpSp>
        <p:nvGrpSpPr>
          <p:cNvPr id="12" name="Group 16"/>
          <p:cNvGrpSpPr>
            <a:grpSpLocks noChangeAspect="1"/>
          </p:cNvGrpSpPr>
          <p:nvPr/>
        </p:nvGrpSpPr>
        <p:grpSpPr bwMode="auto">
          <a:xfrm rot="644510">
            <a:off x="2912989" y="3485356"/>
            <a:ext cx="2519362" cy="979488"/>
            <a:chOff x="1512" y="2160"/>
            <a:chExt cx="1867" cy="726"/>
          </a:xfrm>
        </p:grpSpPr>
        <p:sp>
          <p:nvSpPr>
            <p:cNvPr id="13" name="Line 17"/>
            <p:cNvSpPr>
              <a:spLocks noChangeAspect="1" noChangeShapeType="1"/>
            </p:cNvSpPr>
            <p:nvPr/>
          </p:nvSpPr>
          <p:spPr bwMode="auto">
            <a:xfrm flipV="1">
              <a:off x="1519" y="2704"/>
              <a:ext cx="1860" cy="182"/>
            </a:xfrm>
            <a:prstGeom prst="line">
              <a:avLst/>
            </a:prstGeom>
            <a:noFill/>
            <a:ln w="12700">
              <a:solidFill>
                <a:schemeClr val="bg1"/>
              </a:solidFill>
              <a:prstDash val="sysDot"/>
              <a:round/>
              <a:headEnd/>
              <a:tailEnd/>
            </a:ln>
            <a:effectLst/>
          </p:spPr>
          <p:txBody>
            <a:bodyPr/>
            <a:lstStyle/>
            <a:p>
              <a:endParaRPr lang="ja-JP" altLang="en-US"/>
            </a:p>
          </p:txBody>
        </p:sp>
        <p:sp>
          <p:nvSpPr>
            <p:cNvPr id="14" name="Line 18"/>
            <p:cNvSpPr>
              <a:spLocks noChangeAspect="1" noChangeShapeType="1"/>
            </p:cNvSpPr>
            <p:nvPr/>
          </p:nvSpPr>
          <p:spPr bwMode="auto">
            <a:xfrm flipV="1">
              <a:off x="1512" y="2160"/>
              <a:ext cx="869" cy="726"/>
            </a:xfrm>
            <a:prstGeom prst="line">
              <a:avLst/>
            </a:prstGeom>
            <a:noFill/>
            <a:ln w="12700">
              <a:solidFill>
                <a:schemeClr val="bg1"/>
              </a:solidFill>
              <a:prstDash val="sysDot"/>
              <a:round/>
              <a:headEnd/>
              <a:tailEnd/>
            </a:ln>
            <a:effectLst/>
          </p:spPr>
          <p:txBody>
            <a:bodyPr/>
            <a:lstStyle/>
            <a:p>
              <a:endParaRPr lang="ja-JP" altLang="en-US"/>
            </a:p>
          </p:txBody>
        </p:sp>
        <p:sp>
          <p:nvSpPr>
            <p:cNvPr id="15" name="Freeform 19"/>
            <p:cNvSpPr>
              <a:spLocks noChangeAspect="1"/>
            </p:cNvSpPr>
            <p:nvPr/>
          </p:nvSpPr>
          <p:spPr bwMode="auto">
            <a:xfrm>
              <a:off x="2381" y="2160"/>
              <a:ext cx="988" cy="540"/>
            </a:xfrm>
            <a:custGeom>
              <a:avLst/>
              <a:gdLst/>
              <a:ahLst/>
              <a:cxnLst>
                <a:cxn ang="0">
                  <a:pos x="0" y="0"/>
                </a:cxn>
                <a:cxn ang="0">
                  <a:pos x="295" y="33"/>
                </a:cxn>
                <a:cxn ang="0">
                  <a:pos x="538" y="111"/>
                </a:cxn>
                <a:cxn ang="0">
                  <a:pos x="769" y="237"/>
                </a:cxn>
                <a:cxn ang="0">
                  <a:pos x="919" y="390"/>
                </a:cxn>
                <a:cxn ang="0">
                  <a:pos x="988" y="540"/>
                </a:cxn>
              </a:cxnLst>
              <a:rect l="0" t="0" r="r" b="b"/>
              <a:pathLst>
                <a:path w="988" h="540">
                  <a:moveTo>
                    <a:pt x="0" y="0"/>
                  </a:moveTo>
                  <a:cubicBezTo>
                    <a:pt x="49" y="6"/>
                    <a:pt x="205" y="15"/>
                    <a:pt x="295" y="33"/>
                  </a:cubicBezTo>
                  <a:cubicBezTo>
                    <a:pt x="385" y="51"/>
                    <a:pt x="459" y="77"/>
                    <a:pt x="538" y="111"/>
                  </a:cubicBezTo>
                  <a:cubicBezTo>
                    <a:pt x="617" y="145"/>
                    <a:pt x="706" y="191"/>
                    <a:pt x="769" y="237"/>
                  </a:cubicBezTo>
                  <a:cubicBezTo>
                    <a:pt x="832" y="283"/>
                    <a:pt x="883" y="340"/>
                    <a:pt x="919" y="390"/>
                  </a:cubicBezTo>
                  <a:cubicBezTo>
                    <a:pt x="955" y="440"/>
                    <a:pt x="974" y="509"/>
                    <a:pt x="988" y="540"/>
                  </a:cubicBezTo>
                </a:path>
              </a:pathLst>
            </a:custGeom>
            <a:noFill/>
            <a:ln w="12700" cap="flat">
              <a:solidFill>
                <a:schemeClr val="bg1"/>
              </a:solidFill>
              <a:prstDash val="sysDot"/>
              <a:round/>
              <a:headEnd/>
              <a:tailEnd/>
            </a:ln>
            <a:effectLst/>
          </p:spPr>
          <p:txBody>
            <a:bodyPr/>
            <a:lstStyle/>
            <a:p>
              <a:endParaRPr lang="ja-JP" altLang="en-US"/>
            </a:p>
          </p:txBody>
        </p:sp>
        <p:sp>
          <p:nvSpPr>
            <p:cNvPr id="16" name="Line 20"/>
            <p:cNvSpPr>
              <a:spLocks noChangeAspect="1" noChangeShapeType="1"/>
            </p:cNvSpPr>
            <p:nvPr/>
          </p:nvSpPr>
          <p:spPr bwMode="auto">
            <a:xfrm flipV="1">
              <a:off x="1519" y="2205"/>
              <a:ext cx="1180" cy="681"/>
            </a:xfrm>
            <a:prstGeom prst="line">
              <a:avLst/>
            </a:prstGeom>
            <a:noFill/>
            <a:ln w="12700">
              <a:solidFill>
                <a:schemeClr val="bg1"/>
              </a:solidFill>
              <a:prstDash val="sysDot"/>
              <a:round/>
              <a:headEnd/>
              <a:tailEnd/>
            </a:ln>
            <a:effectLst/>
          </p:spPr>
          <p:txBody>
            <a:bodyPr/>
            <a:lstStyle/>
            <a:p>
              <a:endParaRPr lang="ja-JP" altLang="en-US"/>
            </a:p>
          </p:txBody>
        </p:sp>
        <p:sp>
          <p:nvSpPr>
            <p:cNvPr id="17" name="Line 21"/>
            <p:cNvSpPr>
              <a:spLocks noChangeAspect="1" noChangeShapeType="1"/>
            </p:cNvSpPr>
            <p:nvPr/>
          </p:nvSpPr>
          <p:spPr bwMode="auto">
            <a:xfrm flipV="1">
              <a:off x="1519" y="2341"/>
              <a:ext cx="1542" cy="545"/>
            </a:xfrm>
            <a:prstGeom prst="line">
              <a:avLst/>
            </a:prstGeom>
            <a:noFill/>
            <a:ln w="12700">
              <a:solidFill>
                <a:schemeClr val="bg1"/>
              </a:solidFill>
              <a:prstDash val="sysDot"/>
              <a:round/>
              <a:headEnd/>
              <a:tailEnd/>
            </a:ln>
            <a:effectLst/>
          </p:spPr>
          <p:txBody>
            <a:bodyPr/>
            <a:lstStyle/>
            <a:p>
              <a:endParaRPr lang="ja-JP" altLang="en-US"/>
            </a:p>
          </p:txBody>
        </p:sp>
        <p:sp>
          <p:nvSpPr>
            <p:cNvPr id="18" name="Freeform 22"/>
            <p:cNvSpPr>
              <a:spLocks noChangeAspect="1"/>
            </p:cNvSpPr>
            <p:nvPr/>
          </p:nvSpPr>
          <p:spPr bwMode="auto">
            <a:xfrm>
              <a:off x="2079" y="2407"/>
              <a:ext cx="655" cy="359"/>
            </a:xfrm>
            <a:custGeom>
              <a:avLst/>
              <a:gdLst/>
              <a:ahLst/>
              <a:cxnLst>
                <a:cxn ang="0">
                  <a:pos x="0" y="0"/>
                </a:cxn>
                <a:cxn ang="0">
                  <a:pos x="295" y="33"/>
                </a:cxn>
                <a:cxn ang="0">
                  <a:pos x="538" y="111"/>
                </a:cxn>
                <a:cxn ang="0">
                  <a:pos x="769" y="237"/>
                </a:cxn>
                <a:cxn ang="0">
                  <a:pos x="919" y="390"/>
                </a:cxn>
                <a:cxn ang="0">
                  <a:pos x="988" y="540"/>
                </a:cxn>
              </a:cxnLst>
              <a:rect l="0" t="0" r="r" b="b"/>
              <a:pathLst>
                <a:path w="988" h="540">
                  <a:moveTo>
                    <a:pt x="0" y="0"/>
                  </a:moveTo>
                  <a:cubicBezTo>
                    <a:pt x="49" y="6"/>
                    <a:pt x="205" y="15"/>
                    <a:pt x="295" y="33"/>
                  </a:cubicBezTo>
                  <a:cubicBezTo>
                    <a:pt x="385" y="51"/>
                    <a:pt x="459" y="77"/>
                    <a:pt x="538" y="111"/>
                  </a:cubicBezTo>
                  <a:cubicBezTo>
                    <a:pt x="617" y="145"/>
                    <a:pt x="706" y="191"/>
                    <a:pt x="769" y="237"/>
                  </a:cubicBezTo>
                  <a:cubicBezTo>
                    <a:pt x="832" y="283"/>
                    <a:pt x="883" y="340"/>
                    <a:pt x="919" y="390"/>
                  </a:cubicBezTo>
                  <a:cubicBezTo>
                    <a:pt x="955" y="440"/>
                    <a:pt x="974" y="509"/>
                    <a:pt x="988" y="540"/>
                  </a:cubicBezTo>
                </a:path>
              </a:pathLst>
            </a:custGeom>
            <a:noFill/>
            <a:ln w="12700" cap="flat">
              <a:solidFill>
                <a:schemeClr val="bg1"/>
              </a:solidFill>
              <a:prstDash val="sysDot"/>
              <a:round/>
              <a:headEnd/>
              <a:tailEnd/>
            </a:ln>
            <a:effectLst/>
          </p:spPr>
          <p:txBody>
            <a:bodyPr/>
            <a:lstStyle/>
            <a:p>
              <a:endParaRPr lang="ja-JP" altLang="en-US"/>
            </a:p>
          </p:txBody>
        </p:sp>
        <p:sp>
          <p:nvSpPr>
            <p:cNvPr id="19" name="Freeform 23"/>
            <p:cNvSpPr>
              <a:spLocks noChangeAspect="1"/>
            </p:cNvSpPr>
            <p:nvPr/>
          </p:nvSpPr>
          <p:spPr bwMode="auto">
            <a:xfrm>
              <a:off x="1807" y="2634"/>
              <a:ext cx="347" cy="190"/>
            </a:xfrm>
            <a:custGeom>
              <a:avLst/>
              <a:gdLst/>
              <a:ahLst/>
              <a:cxnLst>
                <a:cxn ang="0">
                  <a:pos x="0" y="0"/>
                </a:cxn>
                <a:cxn ang="0">
                  <a:pos x="295" y="33"/>
                </a:cxn>
                <a:cxn ang="0">
                  <a:pos x="538" y="111"/>
                </a:cxn>
                <a:cxn ang="0">
                  <a:pos x="769" y="237"/>
                </a:cxn>
                <a:cxn ang="0">
                  <a:pos x="919" y="390"/>
                </a:cxn>
                <a:cxn ang="0">
                  <a:pos x="988" y="540"/>
                </a:cxn>
              </a:cxnLst>
              <a:rect l="0" t="0" r="r" b="b"/>
              <a:pathLst>
                <a:path w="988" h="540">
                  <a:moveTo>
                    <a:pt x="0" y="0"/>
                  </a:moveTo>
                  <a:cubicBezTo>
                    <a:pt x="49" y="6"/>
                    <a:pt x="205" y="15"/>
                    <a:pt x="295" y="33"/>
                  </a:cubicBezTo>
                  <a:cubicBezTo>
                    <a:pt x="385" y="51"/>
                    <a:pt x="459" y="77"/>
                    <a:pt x="538" y="111"/>
                  </a:cubicBezTo>
                  <a:cubicBezTo>
                    <a:pt x="617" y="145"/>
                    <a:pt x="706" y="191"/>
                    <a:pt x="769" y="237"/>
                  </a:cubicBezTo>
                  <a:cubicBezTo>
                    <a:pt x="832" y="283"/>
                    <a:pt x="883" y="340"/>
                    <a:pt x="919" y="390"/>
                  </a:cubicBezTo>
                  <a:cubicBezTo>
                    <a:pt x="955" y="440"/>
                    <a:pt x="974" y="509"/>
                    <a:pt x="988" y="540"/>
                  </a:cubicBezTo>
                </a:path>
              </a:pathLst>
            </a:custGeom>
            <a:noFill/>
            <a:ln w="12700" cap="flat">
              <a:solidFill>
                <a:schemeClr val="bg1"/>
              </a:solidFill>
              <a:prstDash val="sysDot"/>
              <a:round/>
              <a:headEnd/>
              <a:tailEnd/>
            </a:ln>
            <a:effectLst/>
          </p:spPr>
          <p:txBody>
            <a:bodyPr/>
            <a:lstStyle/>
            <a:p>
              <a:endParaRPr lang="ja-JP" altLang="en-US"/>
            </a:p>
          </p:txBody>
        </p:sp>
      </p:grpSp>
      <p:grpSp>
        <p:nvGrpSpPr>
          <p:cNvPr id="20" name="Group 24"/>
          <p:cNvGrpSpPr>
            <a:grpSpLocks/>
          </p:cNvGrpSpPr>
          <p:nvPr/>
        </p:nvGrpSpPr>
        <p:grpSpPr bwMode="auto">
          <a:xfrm rot="20298307" flipH="1">
            <a:off x="3640064" y="3415506"/>
            <a:ext cx="2400300" cy="1152525"/>
            <a:chOff x="1512" y="2160"/>
            <a:chExt cx="1867" cy="726"/>
          </a:xfrm>
        </p:grpSpPr>
        <p:sp>
          <p:nvSpPr>
            <p:cNvPr id="21" name="Line 25"/>
            <p:cNvSpPr>
              <a:spLocks noChangeShapeType="1"/>
            </p:cNvSpPr>
            <p:nvPr/>
          </p:nvSpPr>
          <p:spPr bwMode="auto">
            <a:xfrm flipV="1">
              <a:off x="1519" y="2704"/>
              <a:ext cx="1860" cy="182"/>
            </a:xfrm>
            <a:prstGeom prst="line">
              <a:avLst/>
            </a:prstGeom>
            <a:noFill/>
            <a:ln w="12700">
              <a:solidFill>
                <a:schemeClr val="bg1"/>
              </a:solidFill>
              <a:prstDash val="sysDot"/>
              <a:round/>
              <a:headEnd/>
              <a:tailEnd/>
            </a:ln>
            <a:effectLst/>
          </p:spPr>
          <p:txBody>
            <a:bodyPr/>
            <a:lstStyle/>
            <a:p>
              <a:endParaRPr lang="ja-JP" altLang="en-US"/>
            </a:p>
          </p:txBody>
        </p:sp>
        <p:sp>
          <p:nvSpPr>
            <p:cNvPr id="22" name="Line 26"/>
            <p:cNvSpPr>
              <a:spLocks noChangeShapeType="1"/>
            </p:cNvSpPr>
            <p:nvPr/>
          </p:nvSpPr>
          <p:spPr bwMode="auto">
            <a:xfrm flipV="1">
              <a:off x="1512" y="2160"/>
              <a:ext cx="869" cy="726"/>
            </a:xfrm>
            <a:prstGeom prst="line">
              <a:avLst/>
            </a:prstGeom>
            <a:noFill/>
            <a:ln w="12700">
              <a:solidFill>
                <a:schemeClr val="bg1"/>
              </a:solidFill>
              <a:prstDash val="sysDot"/>
              <a:round/>
              <a:headEnd/>
              <a:tailEnd/>
            </a:ln>
            <a:effectLst/>
          </p:spPr>
          <p:txBody>
            <a:bodyPr/>
            <a:lstStyle/>
            <a:p>
              <a:endParaRPr lang="ja-JP" altLang="en-US"/>
            </a:p>
          </p:txBody>
        </p:sp>
        <p:sp>
          <p:nvSpPr>
            <p:cNvPr id="23" name="Freeform 27"/>
            <p:cNvSpPr>
              <a:spLocks/>
            </p:cNvSpPr>
            <p:nvPr/>
          </p:nvSpPr>
          <p:spPr bwMode="auto">
            <a:xfrm>
              <a:off x="2381" y="2160"/>
              <a:ext cx="988" cy="540"/>
            </a:xfrm>
            <a:custGeom>
              <a:avLst/>
              <a:gdLst/>
              <a:ahLst/>
              <a:cxnLst>
                <a:cxn ang="0">
                  <a:pos x="0" y="0"/>
                </a:cxn>
                <a:cxn ang="0">
                  <a:pos x="295" y="33"/>
                </a:cxn>
                <a:cxn ang="0">
                  <a:pos x="538" y="111"/>
                </a:cxn>
                <a:cxn ang="0">
                  <a:pos x="769" y="237"/>
                </a:cxn>
                <a:cxn ang="0">
                  <a:pos x="919" y="390"/>
                </a:cxn>
                <a:cxn ang="0">
                  <a:pos x="988" y="540"/>
                </a:cxn>
              </a:cxnLst>
              <a:rect l="0" t="0" r="r" b="b"/>
              <a:pathLst>
                <a:path w="988" h="540">
                  <a:moveTo>
                    <a:pt x="0" y="0"/>
                  </a:moveTo>
                  <a:cubicBezTo>
                    <a:pt x="49" y="6"/>
                    <a:pt x="205" y="15"/>
                    <a:pt x="295" y="33"/>
                  </a:cubicBezTo>
                  <a:cubicBezTo>
                    <a:pt x="385" y="51"/>
                    <a:pt x="459" y="77"/>
                    <a:pt x="538" y="111"/>
                  </a:cubicBezTo>
                  <a:cubicBezTo>
                    <a:pt x="617" y="145"/>
                    <a:pt x="706" y="191"/>
                    <a:pt x="769" y="237"/>
                  </a:cubicBezTo>
                  <a:cubicBezTo>
                    <a:pt x="832" y="283"/>
                    <a:pt x="883" y="340"/>
                    <a:pt x="919" y="390"/>
                  </a:cubicBezTo>
                  <a:cubicBezTo>
                    <a:pt x="955" y="440"/>
                    <a:pt x="974" y="509"/>
                    <a:pt x="988" y="540"/>
                  </a:cubicBezTo>
                </a:path>
              </a:pathLst>
            </a:custGeom>
            <a:noFill/>
            <a:ln w="12700" cap="flat">
              <a:solidFill>
                <a:schemeClr val="bg1"/>
              </a:solidFill>
              <a:prstDash val="sysDot"/>
              <a:round/>
              <a:headEnd/>
              <a:tailEnd/>
            </a:ln>
            <a:effectLst/>
          </p:spPr>
          <p:txBody>
            <a:bodyPr/>
            <a:lstStyle/>
            <a:p>
              <a:endParaRPr lang="ja-JP" altLang="en-US"/>
            </a:p>
          </p:txBody>
        </p:sp>
        <p:sp>
          <p:nvSpPr>
            <p:cNvPr id="24" name="Line 28"/>
            <p:cNvSpPr>
              <a:spLocks noChangeShapeType="1"/>
            </p:cNvSpPr>
            <p:nvPr/>
          </p:nvSpPr>
          <p:spPr bwMode="auto">
            <a:xfrm flipV="1">
              <a:off x="1519" y="2205"/>
              <a:ext cx="1180" cy="681"/>
            </a:xfrm>
            <a:prstGeom prst="line">
              <a:avLst/>
            </a:prstGeom>
            <a:noFill/>
            <a:ln w="12700">
              <a:solidFill>
                <a:schemeClr val="bg1"/>
              </a:solidFill>
              <a:prstDash val="sysDot"/>
              <a:round/>
              <a:headEnd/>
              <a:tailEnd/>
            </a:ln>
            <a:effectLst/>
          </p:spPr>
          <p:txBody>
            <a:bodyPr/>
            <a:lstStyle/>
            <a:p>
              <a:endParaRPr lang="ja-JP" altLang="en-US"/>
            </a:p>
          </p:txBody>
        </p:sp>
        <p:sp>
          <p:nvSpPr>
            <p:cNvPr id="25" name="Line 29"/>
            <p:cNvSpPr>
              <a:spLocks noChangeShapeType="1"/>
            </p:cNvSpPr>
            <p:nvPr/>
          </p:nvSpPr>
          <p:spPr bwMode="auto">
            <a:xfrm flipV="1">
              <a:off x="1519" y="2341"/>
              <a:ext cx="1542" cy="545"/>
            </a:xfrm>
            <a:prstGeom prst="line">
              <a:avLst/>
            </a:prstGeom>
            <a:noFill/>
            <a:ln w="12700">
              <a:solidFill>
                <a:schemeClr val="bg1"/>
              </a:solidFill>
              <a:prstDash val="sysDot"/>
              <a:round/>
              <a:headEnd/>
              <a:tailEnd/>
            </a:ln>
            <a:effectLst/>
          </p:spPr>
          <p:txBody>
            <a:bodyPr/>
            <a:lstStyle/>
            <a:p>
              <a:endParaRPr lang="ja-JP" altLang="en-US"/>
            </a:p>
          </p:txBody>
        </p:sp>
        <p:sp>
          <p:nvSpPr>
            <p:cNvPr id="26" name="Freeform 30"/>
            <p:cNvSpPr>
              <a:spLocks noChangeAspect="1"/>
            </p:cNvSpPr>
            <p:nvPr/>
          </p:nvSpPr>
          <p:spPr bwMode="auto">
            <a:xfrm>
              <a:off x="2079" y="2407"/>
              <a:ext cx="655" cy="359"/>
            </a:xfrm>
            <a:custGeom>
              <a:avLst/>
              <a:gdLst/>
              <a:ahLst/>
              <a:cxnLst>
                <a:cxn ang="0">
                  <a:pos x="0" y="0"/>
                </a:cxn>
                <a:cxn ang="0">
                  <a:pos x="295" y="33"/>
                </a:cxn>
                <a:cxn ang="0">
                  <a:pos x="538" y="111"/>
                </a:cxn>
                <a:cxn ang="0">
                  <a:pos x="769" y="237"/>
                </a:cxn>
                <a:cxn ang="0">
                  <a:pos x="919" y="390"/>
                </a:cxn>
                <a:cxn ang="0">
                  <a:pos x="988" y="540"/>
                </a:cxn>
              </a:cxnLst>
              <a:rect l="0" t="0" r="r" b="b"/>
              <a:pathLst>
                <a:path w="988" h="540">
                  <a:moveTo>
                    <a:pt x="0" y="0"/>
                  </a:moveTo>
                  <a:cubicBezTo>
                    <a:pt x="49" y="6"/>
                    <a:pt x="205" y="15"/>
                    <a:pt x="295" y="33"/>
                  </a:cubicBezTo>
                  <a:cubicBezTo>
                    <a:pt x="385" y="51"/>
                    <a:pt x="459" y="77"/>
                    <a:pt x="538" y="111"/>
                  </a:cubicBezTo>
                  <a:cubicBezTo>
                    <a:pt x="617" y="145"/>
                    <a:pt x="706" y="191"/>
                    <a:pt x="769" y="237"/>
                  </a:cubicBezTo>
                  <a:cubicBezTo>
                    <a:pt x="832" y="283"/>
                    <a:pt x="883" y="340"/>
                    <a:pt x="919" y="390"/>
                  </a:cubicBezTo>
                  <a:cubicBezTo>
                    <a:pt x="955" y="440"/>
                    <a:pt x="974" y="509"/>
                    <a:pt x="988" y="540"/>
                  </a:cubicBezTo>
                </a:path>
              </a:pathLst>
            </a:custGeom>
            <a:noFill/>
            <a:ln w="12700" cap="flat">
              <a:solidFill>
                <a:schemeClr val="bg1"/>
              </a:solidFill>
              <a:prstDash val="sysDot"/>
              <a:round/>
              <a:headEnd/>
              <a:tailEnd/>
            </a:ln>
            <a:effectLst/>
          </p:spPr>
          <p:txBody>
            <a:bodyPr/>
            <a:lstStyle/>
            <a:p>
              <a:endParaRPr lang="ja-JP" altLang="en-US"/>
            </a:p>
          </p:txBody>
        </p:sp>
        <p:sp>
          <p:nvSpPr>
            <p:cNvPr id="27" name="Freeform 31"/>
            <p:cNvSpPr>
              <a:spLocks noChangeAspect="1"/>
            </p:cNvSpPr>
            <p:nvPr/>
          </p:nvSpPr>
          <p:spPr bwMode="auto">
            <a:xfrm>
              <a:off x="1807" y="2634"/>
              <a:ext cx="347" cy="190"/>
            </a:xfrm>
            <a:custGeom>
              <a:avLst/>
              <a:gdLst/>
              <a:ahLst/>
              <a:cxnLst>
                <a:cxn ang="0">
                  <a:pos x="0" y="0"/>
                </a:cxn>
                <a:cxn ang="0">
                  <a:pos x="295" y="33"/>
                </a:cxn>
                <a:cxn ang="0">
                  <a:pos x="538" y="111"/>
                </a:cxn>
                <a:cxn ang="0">
                  <a:pos x="769" y="237"/>
                </a:cxn>
                <a:cxn ang="0">
                  <a:pos x="919" y="390"/>
                </a:cxn>
                <a:cxn ang="0">
                  <a:pos x="988" y="540"/>
                </a:cxn>
              </a:cxnLst>
              <a:rect l="0" t="0" r="r" b="b"/>
              <a:pathLst>
                <a:path w="988" h="540">
                  <a:moveTo>
                    <a:pt x="0" y="0"/>
                  </a:moveTo>
                  <a:cubicBezTo>
                    <a:pt x="49" y="6"/>
                    <a:pt x="205" y="15"/>
                    <a:pt x="295" y="33"/>
                  </a:cubicBezTo>
                  <a:cubicBezTo>
                    <a:pt x="385" y="51"/>
                    <a:pt x="459" y="77"/>
                    <a:pt x="538" y="111"/>
                  </a:cubicBezTo>
                  <a:cubicBezTo>
                    <a:pt x="617" y="145"/>
                    <a:pt x="706" y="191"/>
                    <a:pt x="769" y="237"/>
                  </a:cubicBezTo>
                  <a:cubicBezTo>
                    <a:pt x="832" y="283"/>
                    <a:pt x="883" y="340"/>
                    <a:pt x="919" y="390"/>
                  </a:cubicBezTo>
                  <a:cubicBezTo>
                    <a:pt x="955" y="440"/>
                    <a:pt x="974" y="509"/>
                    <a:pt x="988" y="540"/>
                  </a:cubicBezTo>
                </a:path>
              </a:pathLst>
            </a:custGeom>
            <a:noFill/>
            <a:ln w="12700" cap="flat">
              <a:solidFill>
                <a:schemeClr val="bg1"/>
              </a:solidFill>
              <a:prstDash val="sysDot"/>
              <a:round/>
              <a:headEnd/>
              <a:tailEnd/>
            </a:ln>
            <a:effectLst/>
          </p:spPr>
          <p:txBody>
            <a:bodyPr/>
            <a:lstStyle/>
            <a:p>
              <a:endParaRPr lang="ja-JP" altLang="en-US"/>
            </a:p>
          </p:txBody>
        </p:sp>
      </p:grpSp>
      <p:pic>
        <p:nvPicPr>
          <p:cNvPr id="28" name="Picture 32" descr="（衛星）"/>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048301" y="1389856"/>
            <a:ext cx="1263650" cy="442913"/>
          </a:xfrm>
          <a:prstGeom prst="rect">
            <a:avLst/>
          </a:prstGeom>
          <a:noFill/>
        </p:spPr>
      </p:pic>
      <p:pic>
        <p:nvPicPr>
          <p:cNvPr id="29" name="Picture 33" descr="（レーダー左）"/>
          <p:cNvPicPr>
            <a:picLocks noChangeAspect="1" noChangeArrowheads="1"/>
          </p:cNvPicPr>
          <p:nvPr/>
        </p:nvPicPr>
        <p:blipFill>
          <a:blip r:embed="rId4" cstate="print">
            <a:clrChange>
              <a:clrFrom>
                <a:srgbClr val="FFFFFD"/>
              </a:clrFrom>
              <a:clrTo>
                <a:srgbClr val="FFFFFD">
                  <a:alpha val="0"/>
                </a:srgbClr>
              </a:clrTo>
            </a:clrChange>
          </a:blip>
          <a:srcRect/>
          <a:stretch>
            <a:fillRect/>
          </a:stretch>
        </p:blipFill>
        <p:spPr bwMode="auto">
          <a:xfrm>
            <a:off x="6176889" y="3942556"/>
            <a:ext cx="400050" cy="450850"/>
          </a:xfrm>
          <a:prstGeom prst="rect">
            <a:avLst/>
          </a:prstGeom>
          <a:noFill/>
        </p:spPr>
      </p:pic>
      <p:pic>
        <p:nvPicPr>
          <p:cNvPr id="30" name="Picture 34" descr="（レーダー右）"/>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431976" y="4087019"/>
            <a:ext cx="403225" cy="454025"/>
          </a:xfrm>
          <a:prstGeom prst="rect">
            <a:avLst/>
          </a:prstGeom>
          <a:noFill/>
        </p:spPr>
      </p:pic>
      <p:grpSp>
        <p:nvGrpSpPr>
          <p:cNvPr id="31" name="Group 35"/>
          <p:cNvGrpSpPr>
            <a:grpSpLocks noChangeAspect="1"/>
          </p:cNvGrpSpPr>
          <p:nvPr/>
        </p:nvGrpSpPr>
        <p:grpSpPr bwMode="auto">
          <a:xfrm>
            <a:off x="4737026" y="3366294"/>
            <a:ext cx="619125" cy="996950"/>
            <a:chOff x="2817" y="2610"/>
            <a:chExt cx="433" cy="698"/>
          </a:xfrm>
        </p:grpSpPr>
        <p:pic>
          <p:nvPicPr>
            <p:cNvPr id="32" name="Picture 36" descr="（WPR）"/>
            <p:cNvPicPr>
              <a:picLocks noChangeAspect="1" noChangeArrowheads="1"/>
            </p:cNvPicPr>
            <p:nvPr/>
          </p:nvPicPr>
          <p:blipFill>
            <a:blip r:embed="rId6" cstate="print">
              <a:clrChange>
                <a:clrFrom>
                  <a:srgbClr val="FEFFFD"/>
                </a:clrFrom>
                <a:clrTo>
                  <a:srgbClr val="FEFFFD">
                    <a:alpha val="0"/>
                  </a:srgbClr>
                </a:clrTo>
              </a:clrChange>
            </a:blip>
            <a:srcRect/>
            <a:stretch>
              <a:fillRect/>
            </a:stretch>
          </p:blipFill>
          <p:spPr bwMode="auto">
            <a:xfrm>
              <a:off x="2817" y="3118"/>
              <a:ext cx="433" cy="190"/>
            </a:xfrm>
            <a:prstGeom prst="rect">
              <a:avLst/>
            </a:prstGeom>
            <a:noFill/>
          </p:spPr>
        </p:pic>
        <p:grpSp>
          <p:nvGrpSpPr>
            <p:cNvPr id="33" name="Group 37"/>
            <p:cNvGrpSpPr>
              <a:grpSpLocks noChangeAspect="1"/>
            </p:cNvGrpSpPr>
            <p:nvPr/>
          </p:nvGrpSpPr>
          <p:grpSpPr bwMode="auto">
            <a:xfrm>
              <a:off x="2985" y="2610"/>
              <a:ext cx="111" cy="578"/>
              <a:chOff x="2985" y="2610"/>
              <a:chExt cx="111" cy="578"/>
            </a:xfrm>
          </p:grpSpPr>
          <p:sp>
            <p:nvSpPr>
              <p:cNvPr id="34" name="Oval 38"/>
              <p:cNvSpPr>
                <a:spLocks noChangeAspect="1" noChangeArrowheads="1"/>
              </p:cNvSpPr>
              <p:nvPr/>
            </p:nvSpPr>
            <p:spPr bwMode="auto">
              <a:xfrm>
                <a:off x="3033" y="3176"/>
                <a:ext cx="23" cy="12"/>
              </a:xfrm>
              <a:prstGeom prst="ellipse">
                <a:avLst/>
              </a:prstGeom>
              <a:noFill/>
              <a:ln w="12700" cap="rnd">
                <a:solidFill>
                  <a:schemeClr val="bg1"/>
                </a:solidFill>
                <a:prstDash val="sysDot"/>
                <a:round/>
                <a:headEnd/>
                <a:tailEnd/>
              </a:ln>
              <a:effectLst/>
            </p:spPr>
            <p:txBody>
              <a:bodyPr wrap="none" anchor="ctr"/>
              <a:lstStyle/>
              <a:p>
                <a:endParaRPr lang="ja-JP" altLang="en-US"/>
              </a:p>
            </p:txBody>
          </p:sp>
          <p:sp>
            <p:nvSpPr>
              <p:cNvPr id="35" name="Oval 39"/>
              <p:cNvSpPr>
                <a:spLocks noChangeAspect="1" noChangeArrowheads="1"/>
              </p:cNvSpPr>
              <p:nvPr/>
            </p:nvSpPr>
            <p:spPr bwMode="auto">
              <a:xfrm>
                <a:off x="2985" y="2610"/>
                <a:ext cx="111" cy="22"/>
              </a:xfrm>
              <a:prstGeom prst="ellipse">
                <a:avLst/>
              </a:prstGeom>
              <a:noFill/>
              <a:ln w="12700" cap="rnd">
                <a:solidFill>
                  <a:schemeClr val="bg1"/>
                </a:solidFill>
                <a:prstDash val="sysDot"/>
                <a:round/>
                <a:headEnd/>
                <a:tailEnd/>
              </a:ln>
              <a:effectLst/>
            </p:spPr>
            <p:txBody>
              <a:bodyPr wrap="none" anchor="ctr"/>
              <a:lstStyle/>
              <a:p>
                <a:endParaRPr lang="ja-JP" altLang="en-US"/>
              </a:p>
            </p:txBody>
          </p:sp>
          <p:cxnSp>
            <p:nvCxnSpPr>
              <p:cNvPr id="36" name="AutoShape 40"/>
              <p:cNvCxnSpPr>
                <a:cxnSpLocks noChangeAspect="1" noChangeShapeType="1"/>
                <a:stCxn id="34" idx="2"/>
                <a:endCxn id="35" idx="2"/>
              </p:cNvCxnSpPr>
              <p:nvPr/>
            </p:nvCxnSpPr>
            <p:spPr bwMode="auto">
              <a:xfrm flipH="1" flipV="1">
                <a:off x="2985" y="2621"/>
                <a:ext cx="48" cy="561"/>
              </a:xfrm>
              <a:prstGeom prst="straightConnector1">
                <a:avLst/>
              </a:prstGeom>
              <a:noFill/>
              <a:ln w="12700" cap="rnd">
                <a:solidFill>
                  <a:schemeClr val="bg1"/>
                </a:solidFill>
                <a:prstDash val="sysDot"/>
                <a:round/>
                <a:headEnd/>
                <a:tailEnd/>
              </a:ln>
              <a:effectLst/>
            </p:spPr>
          </p:cxnSp>
          <p:cxnSp>
            <p:nvCxnSpPr>
              <p:cNvPr id="37" name="AutoShape 41"/>
              <p:cNvCxnSpPr>
                <a:cxnSpLocks noChangeAspect="1" noChangeShapeType="1"/>
                <a:stCxn id="34" idx="6"/>
                <a:endCxn id="35" idx="6"/>
              </p:cNvCxnSpPr>
              <p:nvPr/>
            </p:nvCxnSpPr>
            <p:spPr bwMode="auto">
              <a:xfrm flipV="1">
                <a:off x="3056" y="2621"/>
                <a:ext cx="40" cy="561"/>
              </a:xfrm>
              <a:prstGeom prst="straightConnector1">
                <a:avLst/>
              </a:prstGeom>
              <a:noFill/>
              <a:ln w="12700" cap="rnd">
                <a:solidFill>
                  <a:schemeClr val="bg1"/>
                </a:solidFill>
                <a:prstDash val="sysDot"/>
                <a:round/>
                <a:headEnd/>
                <a:tailEnd/>
              </a:ln>
              <a:effectLst/>
            </p:spPr>
          </p:cxnSp>
        </p:grpSp>
      </p:grpSp>
      <p:grpSp>
        <p:nvGrpSpPr>
          <p:cNvPr id="38" name="Group 42"/>
          <p:cNvGrpSpPr>
            <a:grpSpLocks/>
          </p:cNvGrpSpPr>
          <p:nvPr/>
        </p:nvGrpSpPr>
        <p:grpSpPr bwMode="auto">
          <a:xfrm>
            <a:off x="4225851" y="4347369"/>
            <a:ext cx="687388" cy="1108075"/>
            <a:chOff x="2817" y="2610"/>
            <a:chExt cx="433" cy="698"/>
          </a:xfrm>
        </p:grpSpPr>
        <p:pic>
          <p:nvPicPr>
            <p:cNvPr id="39" name="Picture 43" descr="（WPR）"/>
            <p:cNvPicPr>
              <a:picLocks noChangeAspect="1" noChangeArrowheads="1"/>
            </p:cNvPicPr>
            <p:nvPr/>
          </p:nvPicPr>
          <p:blipFill>
            <a:blip r:embed="rId6" cstate="print">
              <a:clrChange>
                <a:clrFrom>
                  <a:srgbClr val="FEFFFD"/>
                </a:clrFrom>
                <a:clrTo>
                  <a:srgbClr val="FEFFFD">
                    <a:alpha val="0"/>
                  </a:srgbClr>
                </a:clrTo>
              </a:clrChange>
            </a:blip>
            <a:srcRect/>
            <a:stretch>
              <a:fillRect/>
            </a:stretch>
          </p:blipFill>
          <p:spPr bwMode="auto">
            <a:xfrm>
              <a:off x="2817" y="3118"/>
              <a:ext cx="433" cy="190"/>
            </a:xfrm>
            <a:prstGeom prst="rect">
              <a:avLst/>
            </a:prstGeom>
            <a:noFill/>
          </p:spPr>
        </p:pic>
        <p:grpSp>
          <p:nvGrpSpPr>
            <p:cNvPr id="40" name="Group 44"/>
            <p:cNvGrpSpPr>
              <a:grpSpLocks/>
            </p:cNvGrpSpPr>
            <p:nvPr/>
          </p:nvGrpSpPr>
          <p:grpSpPr bwMode="auto">
            <a:xfrm>
              <a:off x="2985" y="2610"/>
              <a:ext cx="111" cy="578"/>
              <a:chOff x="2985" y="2610"/>
              <a:chExt cx="111" cy="578"/>
            </a:xfrm>
          </p:grpSpPr>
          <p:sp>
            <p:nvSpPr>
              <p:cNvPr id="41" name="Oval 45"/>
              <p:cNvSpPr>
                <a:spLocks noChangeAspect="1" noChangeArrowheads="1"/>
              </p:cNvSpPr>
              <p:nvPr/>
            </p:nvSpPr>
            <p:spPr bwMode="auto">
              <a:xfrm>
                <a:off x="3033" y="3176"/>
                <a:ext cx="23" cy="12"/>
              </a:xfrm>
              <a:prstGeom prst="ellipse">
                <a:avLst/>
              </a:prstGeom>
              <a:noFill/>
              <a:ln w="12700" cap="rnd">
                <a:solidFill>
                  <a:schemeClr val="bg1"/>
                </a:solidFill>
                <a:prstDash val="sysDot"/>
                <a:round/>
                <a:headEnd/>
                <a:tailEnd/>
              </a:ln>
              <a:effectLst/>
            </p:spPr>
            <p:txBody>
              <a:bodyPr wrap="none" anchor="ctr"/>
              <a:lstStyle/>
              <a:p>
                <a:endParaRPr lang="ja-JP" altLang="en-US"/>
              </a:p>
            </p:txBody>
          </p:sp>
          <p:sp>
            <p:nvSpPr>
              <p:cNvPr id="42" name="Oval 46"/>
              <p:cNvSpPr>
                <a:spLocks noChangeAspect="1" noChangeArrowheads="1"/>
              </p:cNvSpPr>
              <p:nvPr/>
            </p:nvSpPr>
            <p:spPr bwMode="auto">
              <a:xfrm>
                <a:off x="2985" y="2610"/>
                <a:ext cx="111" cy="22"/>
              </a:xfrm>
              <a:prstGeom prst="ellipse">
                <a:avLst/>
              </a:prstGeom>
              <a:noFill/>
              <a:ln w="12700" cap="rnd">
                <a:solidFill>
                  <a:schemeClr val="bg1"/>
                </a:solidFill>
                <a:prstDash val="sysDot"/>
                <a:round/>
                <a:headEnd/>
                <a:tailEnd/>
              </a:ln>
              <a:effectLst/>
            </p:spPr>
            <p:txBody>
              <a:bodyPr wrap="none" anchor="ctr"/>
              <a:lstStyle/>
              <a:p>
                <a:endParaRPr lang="ja-JP" altLang="en-US"/>
              </a:p>
            </p:txBody>
          </p:sp>
          <p:cxnSp>
            <p:nvCxnSpPr>
              <p:cNvPr id="43" name="AutoShape 47"/>
              <p:cNvCxnSpPr>
                <a:cxnSpLocks noChangeShapeType="1"/>
                <a:stCxn id="41" idx="2"/>
                <a:endCxn id="42" idx="2"/>
              </p:cNvCxnSpPr>
              <p:nvPr/>
            </p:nvCxnSpPr>
            <p:spPr bwMode="auto">
              <a:xfrm flipH="1" flipV="1">
                <a:off x="2985" y="2621"/>
                <a:ext cx="48" cy="561"/>
              </a:xfrm>
              <a:prstGeom prst="straightConnector1">
                <a:avLst/>
              </a:prstGeom>
              <a:noFill/>
              <a:ln w="12700" cap="rnd">
                <a:solidFill>
                  <a:schemeClr val="bg1"/>
                </a:solidFill>
                <a:prstDash val="sysDot"/>
                <a:round/>
                <a:headEnd/>
                <a:tailEnd/>
              </a:ln>
              <a:effectLst/>
            </p:spPr>
          </p:cxnSp>
          <p:cxnSp>
            <p:nvCxnSpPr>
              <p:cNvPr id="44" name="AutoShape 48"/>
              <p:cNvCxnSpPr>
                <a:cxnSpLocks noChangeShapeType="1"/>
                <a:stCxn id="41" idx="6"/>
                <a:endCxn id="42" idx="6"/>
              </p:cNvCxnSpPr>
              <p:nvPr/>
            </p:nvCxnSpPr>
            <p:spPr bwMode="auto">
              <a:xfrm flipV="1">
                <a:off x="3056" y="2621"/>
                <a:ext cx="40" cy="561"/>
              </a:xfrm>
              <a:prstGeom prst="straightConnector1">
                <a:avLst/>
              </a:prstGeom>
              <a:noFill/>
              <a:ln w="12700" cap="rnd">
                <a:solidFill>
                  <a:schemeClr val="bg1"/>
                </a:solidFill>
                <a:prstDash val="sysDot"/>
                <a:round/>
                <a:headEnd/>
                <a:tailEnd/>
              </a:ln>
              <a:effectLst/>
            </p:spPr>
          </p:cxnSp>
        </p:grpSp>
      </p:grpSp>
      <p:pic>
        <p:nvPicPr>
          <p:cNvPr id="45" name="Picture 49"/>
          <p:cNvPicPr>
            <a:picLocks noChangeAspect="1" noChangeArrowheads="1"/>
          </p:cNvPicPr>
          <p:nvPr/>
        </p:nvPicPr>
        <p:blipFill>
          <a:blip r:embed="rId7" cstate="print"/>
          <a:srcRect/>
          <a:stretch>
            <a:fillRect/>
          </a:stretch>
        </p:blipFill>
        <p:spPr bwMode="auto">
          <a:xfrm>
            <a:off x="971600" y="3573016"/>
            <a:ext cx="180975" cy="227012"/>
          </a:xfrm>
          <a:prstGeom prst="rect">
            <a:avLst/>
          </a:prstGeom>
          <a:noFill/>
          <a:ln w="9525">
            <a:noFill/>
            <a:miter lim="800000"/>
            <a:headEnd/>
            <a:tailEnd/>
          </a:ln>
          <a:effectLst/>
        </p:spPr>
      </p:pic>
      <p:grpSp>
        <p:nvGrpSpPr>
          <p:cNvPr id="46" name="グループ化 326"/>
          <p:cNvGrpSpPr>
            <a:grpSpLocks/>
          </p:cNvGrpSpPr>
          <p:nvPr/>
        </p:nvGrpSpPr>
        <p:grpSpPr bwMode="auto">
          <a:xfrm>
            <a:off x="1495351" y="4377531"/>
            <a:ext cx="360363" cy="346075"/>
            <a:chOff x="702392" y="3047437"/>
            <a:chExt cx="588963" cy="355600"/>
          </a:xfrm>
        </p:grpSpPr>
        <p:grpSp>
          <p:nvGrpSpPr>
            <p:cNvPr id="47" name="Group 8"/>
            <p:cNvGrpSpPr>
              <a:grpSpLocks/>
            </p:cNvGrpSpPr>
            <p:nvPr/>
          </p:nvGrpSpPr>
          <p:grpSpPr bwMode="auto">
            <a:xfrm>
              <a:off x="923055" y="3090299"/>
              <a:ext cx="368300" cy="285750"/>
              <a:chOff x="931" y="2240"/>
              <a:chExt cx="365" cy="343"/>
            </a:xfrm>
          </p:grpSpPr>
          <p:sp>
            <p:nvSpPr>
              <p:cNvPr id="63" name="AutoShape 9"/>
              <p:cNvSpPr>
                <a:spLocks noChangeArrowheads="1"/>
              </p:cNvSpPr>
              <p:nvPr/>
            </p:nvSpPr>
            <p:spPr bwMode="auto">
              <a:xfrm>
                <a:off x="931" y="2240"/>
                <a:ext cx="153" cy="311"/>
              </a:xfrm>
              <a:prstGeom prst="cube">
                <a:avLst>
                  <a:gd name="adj" fmla="val 10736"/>
                </a:avLst>
              </a:prstGeom>
              <a:solidFill>
                <a:srgbClr val="DDDDDD"/>
              </a:solidFill>
              <a:ln w="6350">
                <a:solidFill>
                  <a:schemeClr val="tx1"/>
                </a:solidFill>
                <a:miter lim="800000"/>
                <a:headEnd/>
                <a:tailEnd/>
              </a:ln>
            </p:spPr>
            <p:txBody>
              <a:bodyPr wrap="none" anchor="ctr"/>
              <a:lstStyle/>
              <a:p>
                <a:endParaRPr lang="ja-JP" altLang="ja-JP">
                  <a:latin typeface="Calibri" pitchFamily="34" charset="0"/>
                </a:endParaRPr>
              </a:p>
            </p:txBody>
          </p:sp>
          <p:sp>
            <p:nvSpPr>
              <p:cNvPr id="64" name="Rectangle 10"/>
              <p:cNvSpPr>
                <a:spLocks noChangeArrowheads="1"/>
              </p:cNvSpPr>
              <p:nvPr/>
            </p:nvSpPr>
            <p:spPr bwMode="auto">
              <a:xfrm>
                <a:off x="1148" y="2499"/>
                <a:ext cx="83" cy="27"/>
              </a:xfrm>
              <a:prstGeom prst="rect">
                <a:avLst/>
              </a:prstGeom>
              <a:solidFill>
                <a:srgbClr val="DDDDDD"/>
              </a:solidFill>
              <a:ln w="9525">
                <a:solidFill>
                  <a:schemeClr val="tx1"/>
                </a:solidFill>
                <a:miter lim="800000"/>
                <a:headEnd/>
                <a:tailEnd/>
              </a:ln>
            </p:spPr>
            <p:txBody>
              <a:bodyPr wrap="none" anchor="ctr"/>
              <a:lstStyle/>
              <a:p>
                <a:endParaRPr lang="ja-JP" altLang="ja-JP">
                  <a:latin typeface="Calibri" pitchFamily="34" charset="0"/>
                </a:endParaRPr>
              </a:p>
            </p:txBody>
          </p:sp>
          <p:sp>
            <p:nvSpPr>
              <p:cNvPr id="65" name="AutoShape 11"/>
              <p:cNvSpPr>
                <a:spLocks noChangeArrowheads="1"/>
              </p:cNvSpPr>
              <p:nvPr/>
            </p:nvSpPr>
            <p:spPr bwMode="auto">
              <a:xfrm>
                <a:off x="1077" y="2329"/>
                <a:ext cx="219" cy="183"/>
              </a:xfrm>
              <a:prstGeom prst="bevel">
                <a:avLst>
                  <a:gd name="adj" fmla="val 8745"/>
                </a:avLst>
              </a:prstGeom>
              <a:solidFill>
                <a:schemeClr val="bg1"/>
              </a:solidFill>
              <a:ln w="9525">
                <a:solidFill>
                  <a:schemeClr val="tx1"/>
                </a:solidFill>
                <a:miter lim="800000"/>
                <a:headEnd/>
                <a:tailEnd/>
              </a:ln>
            </p:spPr>
            <p:txBody>
              <a:bodyPr wrap="none" anchor="ctr"/>
              <a:lstStyle/>
              <a:p>
                <a:endParaRPr lang="ja-JP" altLang="ja-JP">
                  <a:latin typeface="Calibri" pitchFamily="34" charset="0"/>
                </a:endParaRPr>
              </a:p>
            </p:txBody>
          </p:sp>
          <p:sp>
            <p:nvSpPr>
              <p:cNvPr id="66" name="Rectangle 12"/>
              <p:cNvSpPr>
                <a:spLocks noChangeArrowheads="1"/>
              </p:cNvSpPr>
              <p:nvPr/>
            </p:nvSpPr>
            <p:spPr bwMode="auto">
              <a:xfrm>
                <a:off x="1095" y="2349"/>
                <a:ext cx="183" cy="145"/>
              </a:xfrm>
              <a:prstGeom prst="rect">
                <a:avLst/>
              </a:prstGeom>
              <a:gradFill rotWithShape="0">
                <a:gsLst>
                  <a:gs pos="0">
                    <a:schemeClr val="hlink"/>
                  </a:gs>
                  <a:gs pos="100000">
                    <a:schemeClr val="hlink">
                      <a:gamma/>
                      <a:shade val="46275"/>
                      <a:invGamma/>
                    </a:schemeClr>
                  </a:gs>
                </a:gsLst>
                <a:lin ang="2700000" scaled="1"/>
              </a:gradFill>
              <a:ln w="9525">
                <a:noFill/>
                <a:miter lim="800000"/>
                <a:headEnd/>
                <a:tailEnd/>
              </a:ln>
              <a:effectLst/>
            </p:spPr>
            <p:txBody>
              <a:bodyPr wrap="none" anchor="ctr"/>
              <a:lstStyle/>
              <a:p>
                <a:pPr fontAlgn="auto">
                  <a:spcBef>
                    <a:spcPts val="0"/>
                  </a:spcBef>
                  <a:spcAft>
                    <a:spcPts val="0"/>
                  </a:spcAft>
                  <a:defRPr/>
                </a:pPr>
                <a:endParaRPr lang="ja-JP" altLang="en-US">
                  <a:latin typeface="+mn-lt"/>
                  <a:ea typeface="+mn-ea"/>
                </a:endParaRPr>
              </a:p>
            </p:txBody>
          </p:sp>
          <p:sp>
            <p:nvSpPr>
              <p:cNvPr id="67" name="Rectangle 13"/>
              <p:cNvSpPr>
                <a:spLocks noChangeArrowheads="1"/>
              </p:cNvSpPr>
              <p:nvPr/>
            </p:nvSpPr>
            <p:spPr bwMode="auto">
              <a:xfrm>
                <a:off x="1106" y="2522"/>
                <a:ext cx="170" cy="27"/>
              </a:xfrm>
              <a:prstGeom prst="rect">
                <a:avLst/>
              </a:prstGeom>
              <a:solidFill>
                <a:schemeClr val="folHlink"/>
              </a:solidFill>
              <a:ln w="9525">
                <a:solidFill>
                  <a:schemeClr val="tx1"/>
                </a:solidFill>
                <a:miter lim="800000"/>
                <a:headEnd/>
                <a:tailEnd/>
              </a:ln>
            </p:spPr>
            <p:txBody>
              <a:bodyPr wrap="none" anchor="ctr"/>
              <a:lstStyle/>
              <a:p>
                <a:endParaRPr lang="ja-JP" altLang="ja-JP">
                  <a:latin typeface="Calibri" pitchFamily="34" charset="0"/>
                </a:endParaRPr>
              </a:p>
            </p:txBody>
          </p:sp>
          <p:grpSp>
            <p:nvGrpSpPr>
              <p:cNvPr id="68" name="Group 14"/>
              <p:cNvGrpSpPr>
                <a:grpSpLocks/>
              </p:cNvGrpSpPr>
              <p:nvPr/>
            </p:nvGrpSpPr>
            <p:grpSpPr bwMode="auto">
              <a:xfrm>
                <a:off x="952" y="2298"/>
                <a:ext cx="97" cy="27"/>
                <a:chOff x="1276" y="1778"/>
                <a:chExt cx="68" cy="24"/>
              </a:xfrm>
            </p:grpSpPr>
            <p:sp>
              <p:nvSpPr>
                <p:cNvPr id="91" name="Rectangle 15"/>
                <p:cNvSpPr>
                  <a:spLocks noChangeArrowheads="1"/>
                </p:cNvSpPr>
                <p:nvPr/>
              </p:nvSpPr>
              <p:spPr bwMode="auto">
                <a:xfrm>
                  <a:off x="1276" y="1778"/>
                  <a:ext cx="68" cy="24"/>
                </a:xfrm>
                <a:prstGeom prst="rect">
                  <a:avLst/>
                </a:prstGeom>
                <a:noFill/>
                <a:ln w="6350">
                  <a:solidFill>
                    <a:srgbClr val="000000"/>
                  </a:solidFill>
                  <a:miter lim="800000"/>
                  <a:headEnd/>
                  <a:tailEnd/>
                </a:ln>
              </p:spPr>
              <p:txBody>
                <a:bodyPr/>
                <a:lstStyle/>
                <a:p>
                  <a:endParaRPr lang="ja-JP" altLang="ja-JP">
                    <a:latin typeface="Calibri" pitchFamily="34" charset="0"/>
                  </a:endParaRPr>
                </a:p>
              </p:txBody>
            </p:sp>
            <p:sp>
              <p:nvSpPr>
                <p:cNvPr id="92" name="Freeform 16"/>
                <p:cNvSpPr>
                  <a:spLocks/>
                </p:cNvSpPr>
                <p:nvPr/>
              </p:nvSpPr>
              <p:spPr bwMode="auto">
                <a:xfrm>
                  <a:off x="1276" y="1778"/>
                  <a:ext cx="68" cy="6"/>
                </a:xfrm>
                <a:custGeom>
                  <a:avLst/>
                  <a:gdLst>
                    <a:gd name="T0" fmla="*/ 0 w 136"/>
                    <a:gd name="T1" fmla="*/ 0 h 11"/>
                    <a:gd name="T2" fmla="*/ 6 w 136"/>
                    <a:gd name="T3" fmla="*/ 6 h 11"/>
                    <a:gd name="T4" fmla="*/ 61 w 136"/>
                    <a:gd name="T5" fmla="*/ 6 h 11"/>
                    <a:gd name="T6" fmla="*/ 68 w 136"/>
                    <a:gd name="T7" fmla="*/ 0 h 11"/>
                    <a:gd name="T8" fmla="*/ 0 60000 65536"/>
                    <a:gd name="T9" fmla="*/ 0 60000 65536"/>
                    <a:gd name="T10" fmla="*/ 0 60000 65536"/>
                    <a:gd name="T11" fmla="*/ 0 60000 65536"/>
                    <a:gd name="T12" fmla="*/ 0 w 136"/>
                    <a:gd name="T13" fmla="*/ 0 h 11"/>
                    <a:gd name="T14" fmla="*/ 136 w 136"/>
                    <a:gd name="T15" fmla="*/ 11 h 11"/>
                  </a:gdLst>
                  <a:ahLst/>
                  <a:cxnLst>
                    <a:cxn ang="T8">
                      <a:pos x="T0" y="T1"/>
                    </a:cxn>
                    <a:cxn ang="T9">
                      <a:pos x="T2" y="T3"/>
                    </a:cxn>
                    <a:cxn ang="T10">
                      <a:pos x="T4" y="T5"/>
                    </a:cxn>
                    <a:cxn ang="T11">
                      <a:pos x="T6" y="T7"/>
                    </a:cxn>
                  </a:cxnLst>
                  <a:rect l="T12" t="T13" r="T14" b="T15"/>
                  <a:pathLst>
                    <a:path w="136" h="11">
                      <a:moveTo>
                        <a:pt x="0" y="0"/>
                      </a:moveTo>
                      <a:lnTo>
                        <a:pt x="13" y="11"/>
                      </a:lnTo>
                      <a:lnTo>
                        <a:pt x="122" y="11"/>
                      </a:lnTo>
                      <a:lnTo>
                        <a:pt x="136" y="0"/>
                      </a:lnTo>
                    </a:path>
                  </a:pathLst>
                </a:custGeom>
                <a:noFill/>
                <a:ln w="6350">
                  <a:solidFill>
                    <a:srgbClr val="000000"/>
                  </a:solidFill>
                  <a:round/>
                  <a:headEnd/>
                  <a:tailEnd/>
                </a:ln>
              </p:spPr>
              <p:txBody>
                <a:bodyPr/>
                <a:lstStyle/>
                <a:p>
                  <a:endParaRPr lang="ja-JP" altLang="ja-JP">
                    <a:latin typeface="Calibri" pitchFamily="34" charset="0"/>
                  </a:endParaRPr>
                </a:p>
              </p:txBody>
            </p:sp>
          </p:grpSp>
          <p:sp>
            <p:nvSpPr>
              <p:cNvPr id="69" name="Rectangle 17"/>
              <p:cNvSpPr>
                <a:spLocks noChangeArrowheads="1"/>
              </p:cNvSpPr>
              <p:nvPr/>
            </p:nvSpPr>
            <p:spPr bwMode="auto">
              <a:xfrm>
                <a:off x="952" y="2331"/>
                <a:ext cx="96" cy="27"/>
              </a:xfrm>
              <a:prstGeom prst="rect">
                <a:avLst/>
              </a:prstGeom>
              <a:noFill/>
              <a:ln w="6350">
                <a:solidFill>
                  <a:srgbClr val="000000"/>
                </a:solidFill>
                <a:miter lim="800000"/>
                <a:headEnd/>
                <a:tailEnd/>
              </a:ln>
            </p:spPr>
            <p:txBody>
              <a:bodyPr/>
              <a:lstStyle/>
              <a:p>
                <a:endParaRPr lang="ja-JP" altLang="ja-JP">
                  <a:latin typeface="Calibri" pitchFamily="34" charset="0"/>
                </a:endParaRPr>
              </a:p>
            </p:txBody>
          </p:sp>
          <p:grpSp>
            <p:nvGrpSpPr>
              <p:cNvPr id="70" name="Group 18"/>
              <p:cNvGrpSpPr>
                <a:grpSpLocks/>
              </p:cNvGrpSpPr>
              <p:nvPr/>
            </p:nvGrpSpPr>
            <p:grpSpPr bwMode="auto">
              <a:xfrm rot="-5400000">
                <a:off x="959" y="2346"/>
                <a:ext cx="88" cy="97"/>
                <a:chOff x="1266" y="1950"/>
                <a:chExt cx="88" cy="47"/>
              </a:xfrm>
            </p:grpSpPr>
            <p:sp>
              <p:nvSpPr>
                <p:cNvPr id="84" name="Rectangle 19"/>
                <p:cNvSpPr>
                  <a:spLocks noChangeArrowheads="1"/>
                </p:cNvSpPr>
                <p:nvPr/>
              </p:nvSpPr>
              <p:spPr bwMode="auto">
                <a:xfrm>
                  <a:off x="1266" y="1950"/>
                  <a:ext cx="7" cy="47"/>
                </a:xfrm>
                <a:prstGeom prst="rect">
                  <a:avLst/>
                </a:prstGeom>
                <a:noFill/>
                <a:ln w="1588">
                  <a:solidFill>
                    <a:srgbClr val="000000"/>
                  </a:solidFill>
                  <a:miter lim="800000"/>
                  <a:headEnd/>
                  <a:tailEnd/>
                </a:ln>
              </p:spPr>
              <p:txBody>
                <a:bodyPr vert="eaVert"/>
                <a:lstStyle/>
                <a:p>
                  <a:endParaRPr lang="ja-JP" altLang="ja-JP">
                    <a:latin typeface="Calibri" pitchFamily="34" charset="0"/>
                  </a:endParaRPr>
                </a:p>
              </p:txBody>
            </p:sp>
            <p:sp>
              <p:nvSpPr>
                <p:cNvPr id="85" name="Rectangle 20"/>
                <p:cNvSpPr>
                  <a:spLocks noChangeArrowheads="1"/>
                </p:cNvSpPr>
                <p:nvPr/>
              </p:nvSpPr>
              <p:spPr bwMode="auto">
                <a:xfrm>
                  <a:off x="1279" y="1950"/>
                  <a:ext cx="7" cy="47"/>
                </a:xfrm>
                <a:prstGeom prst="rect">
                  <a:avLst/>
                </a:prstGeom>
                <a:noFill/>
                <a:ln w="1588">
                  <a:solidFill>
                    <a:srgbClr val="000000"/>
                  </a:solidFill>
                  <a:miter lim="800000"/>
                  <a:headEnd/>
                  <a:tailEnd/>
                </a:ln>
              </p:spPr>
              <p:txBody>
                <a:bodyPr vert="eaVert"/>
                <a:lstStyle/>
                <a:p>
                  <a:endParaRPr lang="ja-JP" altLang="ja-JP">
                    <a:latin typeface="Calibri" pitchFamily="34" charset="0"/>
                  </a:endParaRPr>
                </a:p>
              </p:txBody>
            </p:sp>
            <p:sp>
              <p:nvSpPr>
                <p:cNvPr id="86" name="Rectangle 21"/>
                <p:cNvSpPr>
                  <a:spLocks noChangeArrowheads="1"/>
                </p:cNvSpPr>
                <p:nvPr/>
              </p:nvSpPr>
              <p:spPr bwMode="auto">
                <a:xfrm>
                  <a:off x="1294" y="1950"/>
                  <a:ext cx="6" cy="47"/>
                </a:xfrm>
                <a:prstGeom prst="rect">
                  <a:avLst/>
                </a:prstGeom>
                <a:noFill/>
                <a:ln w="1588">
                  <a:solidFill>
                    <a:srgbClr val="000000"/>
                  </a:solidFill>
                  <a:miter lim="800000"/>
                  <a:headEnd/>
                  <a:tailEnd/>
                </a:ln>
              </p:spPr>
              <p:txBody>
                <a:bodyPr vert="eaVert"/>
                <a:lstStyle/>
                <a:p>
                  <a:endParaRPr lang="ja-JP" altLang="ja-JP">
                    <a:latin typeface="Calibri" pitchFamily="34" charset="0"/>
                  </a:endParaRPr>
                </a:p>
              </p:txBody>
            </p:sp>
            <p:sp>
              <p:nvSpPr>
                <p:cNvPr id="87" name="Rectangle 22"/>
                <p:cNvSpPr>
                  <a:spLocks noChangeArrowheads="1"/>
                </p:cNvSpPr>
                <p:nvPr/>
              </p:nvSpPr>
              <p:spPr bwMode="auto">
                <a:xfrm>
                  <a:off x="1307" y="1950"/>
                  <a:ext cx="7" cy="47"/>
                </a:xfrm>
                <a:prstGeom prst="rect">
                  <a:avLst/>
                </a:prstGeom>
                <a:noFill/>
                <a:ln w="1588">
                  <a:solidFill>
                    <a:srgbClr val="000000"/>
                  </a:solidFill>
                  <a:miter lim="800000"/>
                  <a:headEnd/>
                  <a:tailEnd/>
                </a:ln>
              </p:spPr>
              <p:txBody>
                <a:bodyPr vert="eaVert"/>
                <a:lstStyle/>
                <a:p>
                  <a:endParaRPr lang="ja-JP" altLang="ja-JP">
                    <a:latin typeface="Calibri" pitchFamily="34" charset="0"/>
                  </a:endParaRPr>
                </a:p>
              </p:txBody>
            </p:sp>
            <p:sp>
              <p:nvSpPr>
                <p:cNvPr id="88" name="Rectangle 23"/>
                <p:cNvSpPr>
                  <a:spLocks noChangeArrowheads="1"/>
                </p:cNvSpPr>
                <p:nvPr/>
              </p:nvSpPr>
              <p:spPr bwMode="auto">
                <a:xfrm>
                  <a:off x="1320" y="1950"/>
                  <a:ext cx="7" cy="47"/>
                </a:xfrm>
                <a:prstGeom prst="rect">
                  <a:avLst/>
                </a:prstGeom>
                <a:noFill/>
                <a:ln w="1588">
                  <a:solidFill>
                    <a:srgbClr val="000000"/>
                  </a:solidFill>
                  <a:miter lim="800000"/>
                  <a:headEnd/>
                  <a:tailEnd/>
                </a:ln>
              </p:spPr>
              <p:txBody>
                <a:bodyPr vert="eaVert"/>
                <a:lstStyle/>
                <a:p>
                  <a:endParaRPr lang="ja-JP" altLang="ja-JP">
                    <a:latin typeface="Calibri" pitchFamily="34" charset="0"/>
                  </a:endParaRPr>
                </a:p>
              </p:txBody>
            </p:sp>
            <p:sp>
              <p:nvSpPr>
                <p:cNvPr id="89" name="Rectangle 24"/>
                <p:cNvSpPr>
                  <a:spLocks noChangeArrowheads="1"/>
                </p:cNvSpPr>
                <p:nvPr/>
              </p:nvSpPr>
              <p:spPr bwMode="auto">
                <a:xfrm>
                  <a:off x="1334" y="1950"/>
                  <a:ext cx="7" cy="47"/>
                </a:xfrm>
                <a:prstGeom prst="rect">
                  <a:avLst/>
                </a:prstGeom>
                <a:noFill/>
                <a:ln w="1588">
                  <a:solidFill>
                    <a:srgbClr val="000000"/>
                  </a:solidFill>
                  <a:miter lim="800000"/>
                  <a:headEnd/>
                  <a:tailEnd/>
                </a:ln>
              </p:spPr>
              <p:txBody>
                <a:bodyPr vert="eaVert"/>
                <a:lstStyle/>
                <a:p>
                  <a:endParaRPr lang="ja-JP" altLang="ja-JP">
                    <a:latin typeface="Calibri" pitchFamily="34" charset="0"/>
                  </a:endParaRPr>
                </a:p>
              </p:txBody>
            </p:sp>
            <p:sp>
              <p:nvSpPr>
                <p:cNvPr id="90" name="Rectangle 25"/>
                <p:cNvSpPr>
                  <a:spLocks noChangeArrowheads="1"/>
                </p:cNvSpPr>
                <p:nvPr/>
              </p:nvSpPr>
              <p:spPr bwMode="auto">
                <a:xfrm>
                  <a:off x="1347" y="1950"/>
                  <a:ext cx="7" cy="47"/>
                </a:xfrm>
                <a:prstGeom prst="rect">
                  <a:avLst/>
                </a:prstGeom>
                <a:noFill/>
                <a:ln w="1588">
                  <a:solidFill>
                    <a:srgbClr val="000000"/>
                  </a:solidFill>
                  <a:miter lim="800000"/>
                  <a:headEnd/>
                  <a:tailEnd/>
                </a:ln>
              </p:spPr>
              <p:txBody>
                <a:bodyPr vert="eaVert"/>
                <a:lstStyle/>
                <a:p>
                  <a:endParaRPr lang="ja-JP" altLang="ja-JP">
                    <a:latin typeface="Calibri" pitchFamily="34" charset="0"/>
                  </a:endParaRPr>
                </a:p>
              </p:txBody>
            </p:sp>
          </p:grpSp>
          <p:sp>
            <p:nvSpPr>
              <p:cNvPr id="71" name="Line 26"/>
              <p:cNvSpPr>
                <a:spLocks noChangeShapeType="1"/>
              </p:cNvSpPr>
              <p:nvPr/>
            </p:nvSpPr>
            <p:spPr bwMode="auto">
              <a:xfrm>
                <a:off x="979" y="2276"/>
                <a:ext cx="38" cy="0"/>
              </a:xfrm>
              <a:prstGeom prst="line">
                <a:avLst/>
              </a:prstGeom>
              <a:noFill/>
              <a:ln w="12700">
                <a:solidFill>
                  <a:srgbClr val="000000"/>
                </a:solidFill>
                <a:round/>
                <a:headEnd/>
                <a:tailEnd/>
              </a:ln>
            </p:spPr>
            <p:txBody>
              <a:bodyPr/>
              <a:lstStyle/>
              <a:p>
                <a:endParaRPr lang="ja-JP" altLang="en-US"/>
              </a:p>
            </p:txBody>
          </p:sp>
          <p:sp>
            <p:nvSpPr>
              <p:cNvPr id="72" name="Rectangle 27"/>
              <p:cNvSpPr>
                <a:spLocks noChangeArrowheads="1"/>
              </p:cNvSpPr>
              <p:nvPr/>
            </p:nvSpPr>
            <p:spPr bwMode="auto">
              <a:xfrm>
                <a:off x="986" y="2401"/>
                <a:ext cx="27" cy="27"/>
              </a:xfrm>
              <a:prstGeom prst="rect">
                <a:avLst/>
              </a:prstGeom>
              <a:solidFill>
                <a:schemeClr val="bg2"/>
              </a:solidFill>
              <a:ln w="1588">
                <a:solidFill>
                  <a:srgbClr val="000000"/>
                </a:solidFill>
                <a:miter lim="800000"/>
                <a:headEnd/>
                <a:tailEnd/>
              </a:ln>
            </p:spPr>
            <p:txBody>
              <a:bodyPr/>
              <a:lstStyle/>
              <a:p>
                <a:endParaRPr lang="ja-JP" altLang="ja-JP">
                  <a:latin typeface="Calibri" pitchFamily="34" charset="0"/>
                </a:endParaRPr>
              </a:p>
            </p:txBody>
          </p:sp>
          <p:sp>
            <p:nvSpPr>
              <p:cNvPr id="73" name="Rectangle 28"/>
              <p:cNvSpPr>
                <a:spLocks noChangeArrowheads="1"/>
              </p:cNvSpPr>
              <p:nvPr/>
            </p:nvSpPr>
            <p:spPr bwMode="auto">
              <a:xfrm>
                <a:off x="1020" y="2280"/>
                <a:ext cx="10" cy="3"/>
              </a:xfrm>
              <a:prstGeom prst="rect">
                <a:avLst/>
              </a:prstGeom>
              <a:noFill/>
              <a:ln w="1588">
                <a:solidFill>
                  <a:srgbClr val="000000"/>
                </a:solidFill>
                <a:miter lim="800000"/>
                <a:headEnd/>
                <a:tailEnd/>
              </a:ln>
            </p:spPr>
            <p:txBody>
              <a:bodyPr/>
              <a:lstStyle/>
              <a:p>
                <a:endParaRPr lang="ja-JP" altLang="ja-JP">
                  <a:latin typeface="Calibri" pitchFamily="34" charset="0"/>
                </a:endParaRPr>
              </a:p>
            </p:txBody>
          </p:sp>
          <p:sp>
            <p:nvSpPr>
              <p:cNvPr id="74" name="Rectangle 29"/>
              <p:cNvSpPr>
                <a:spLocks noChangeArrowheads="1"/>
              </p:cNvSpPr>
              <p:nvPr/>
            </p:nvSpPr>
            <p:spPr bwMode="auto">
              <a:xfrm>
                <a:off x="952" y="2363"/>
                <a:ext cx="96" cy="27"/>
              </a:xfrm>
              <a:prstGeom prst="rect">
                <a:avLst/>
              </a:prstGeom>
              <a:noFill/>
              <a:ln w="6350">
                <a:solidFill>
                  <a:srgbClr val="000000"/>
                </a:solidFill>
                <a:miter lim="800000"/>
                <a:headEnd/>
                <a:tailEnd/>
              </a:ln>
            </p:spPr>
            <p:txBody>
              <a:bodyPr/>
              <a:lstStyle/>
              <a:p>
                <a:endParaRPr lang="ja-JP" altLang="ja-JP">
                  <a:latin typeface="Calibri" pitchFamily="34" charset="0"/>
                </a:endParaRPr>
              </a:p>
            </p:txBody>
          </p:sp>
          <p:sp>
            <p:nvSpPr>
              <p:cNvPr id="75" name="AutoShape 30"/>
              <p:cNvSpPr>
                <a:spLocks noChangeArrowheads="1"/>
              </p:cNvSpPr>
              <p:nvPr/>
            </p:nvSpPr>
            <p:spPr bwMode="auto">
              <a:xfrm>
                <a:off x="932" y="2257"/>
                <a:ext cx="136" cy="293"/>
              </a:xfrm>
              <a:prstGeom prst="roundRect">
                <a:avLst>
                  <a:gd name="adj" fmla="val 6769"/>
                </a:avLst>
              </a:prstGeom>
              <a:noFill/>
              <a:ln w="6350">
                <a:solidFill>
                  <a:schemeClr val="tx1"/>
                </a:solidFill>
                <a:round/>
                <a:headEnd/>
                <a:tailEnd/>
              </a:ln>
            </p:spPr>
            <p:txBody>
              <a:bodyPr wrap="none" anchor="ctr"/>
              <a:lstStyle/>
              <a:p>
                <a:endParaRPr lang="ja-JP" altLang="ja-JP">
                  <a:latin typeface="Calibri" pitchFamily="34" charset="0"/>
                </a:endParaRPr>
              </a:p>
            </p:txBody>
          </p:sp>
          <p:grpSp>
            <p:nvGrpSpPr>
              <p:cNvPr id="76" name="Group 31"/>
              <p:cNvGrpSpPr>
                <a:grpSpLocks/>
              </p:cNvGrpSpPr>
              <p:nvPr/>
            </p:nvGrpSpPr>
            <p:grpSpPr bwMode="auto">
              <a:xfrm>
                <a:off x="931" y="2529"/>
                <a:ext cx="363" cy="54"/>
                <a:chOff x="929" y="2411"/>
                <a:chExt cx="363" cy="69"/>
              </a:xfrm>
            </p:grpSpPr>
            <p:sp>
              <p:nvSpPr>
                <p:cNvPr id="77" name="Freeform 32"/>
                <p:cNvSpPr>
                  <a:spLocks/>
                </p:cNvSpPr>
                <p:nvPr/>
              </p:nvSpPr>
              <p:spPr bwMode="auto">
                <a:xfrm>
                  <a:off x="929" y="2409"/>
                  <a:ext cx="363" cy="70"/>
                </a:xfrm>
                <a:custGeom>
                  <a:avLst/>
                  <a:gdLst/>
                  <a:ahLst/>
                  <a:cxnLst>
                    <a:cxn ang="0">
                      <a:pos x="27" y="0"/>
                    </a:cxn>
                    <a:cxn ang="0">
                      <a:pos x="342" y="0"/>
                    </a:cxn>
                    <a:cxn ang="0">
                      <a:pos x="363" y="57"/>
                    </a:cxn>
                    <a:cxn ang="0">
                      <a:pos x="359" y="69"/>
                    </a:cxn>
                    <a:cxn ang="0">
                      <a:pos x="3" y="69"/>
                    </a:cxn>
                    <a:cxn ang="0">
                      <a:pos x="0" y="58"/>
                    </a:cxn>
                    <a:cxn ang="0">
                      <a:pos x="27" y="0"/>
                    </a:cxn>
                  </a:cxnLst>
                  <a:rect l="0" t="0" r="r" b="b"/>
                  <a:pathLst>
                    <a:path w="363" h="69">
                      <a:moveTo>
                        <a:pt x="27" y="0"/>
                      </a:moveTo>
                      <a:lnTo>
                        <a:pt x="342" y="0"/>
                      </a:lnTo>
                      <a:lnTo>
                        <a:pt x="363" y="57"/>
                      </a:lnTo>
                      <a:lnTo>
                        <a:pt x="359" y="69"/>
                      </a:lnTo>
                      <a:lnTo>
                        <a:pt x="3" y="69"/>
                      </a:lnTo>
                      <a:lnTo>
                        <a:pt x="0" y="58"/>
                      </a:lnTo>
                      <a:lnTo>
                        <a:pt x="27" y="0"/>
                      </a:lnTo>
                      <a:close/>
                    </a:path>
                  </a:pathLst>
                </a:custGeom>
                <a:solidFill>
                  <a:srgbClr val="DDDDDD"/>
                </a:solidFill>
                <a:ln w="6350" cmpd="sng">
                  <a:solidFill>
                    <a:schemeClr val="tx1"/>
                  </a:solidFill>
                  <a:round/>
                  <a:headEnd/>
                  <a:tailEnd/>
                </a:ln>
                <a:effectLst>
                  <a:outerShdw dist="12700" dir="5400000" algn="ctr" rotWithShape="0">
                    <a:schemeClr val="bg2"/>
                  </a:outerShdw>
                </a:effectLst>
              </p:spPr>
              <p:txBody>
                <a:bodyPr/>
                <a:lstStyle/>
                <a:p>
                  <a:pPr fontAlgn="auto">
                    <a:spcBef>
                      <a:spcPts val="0"/>
                    </a:spcBef>
                    <a:spcAft>
                      <a:spcPts val="0"/>
                    </a:spcAft>
                    <a:defRPr/>
                  </a:pPr>
                  <a:endParaRPr lang="ja-JP" altLang="en-US">
                    <a:latin typeface="+mn-lt"/>
                    <a:ea typeface="+mn-ea"/>
                  </a:endParaRPr>
                </a:p>
              </p:txBody>
            </p:sp>
            <p:sp>
              <p:nvSpPr>
                <p:cNvPr id="78" name="Line 33"/>
                <p:cNvSpPr>
                  <a:spLocks noChangeShapeType="1"/>
                </p:cNvSpPr>
                <p:nvPr/>
              </p:nvSpPr>
              <p:spPr bwMode="auto">
                <a:xfrm flipV="1">
                  <a:off x="960" y="2424"/>
                  <a:ext cx="298" cy="5"/>
                </a:xfrm>
                <a:prstGeom prst="line">
                  <a:avLst/>
                </a:prstGeom>
                <a:noFill/>
                <a:ln w="9525">
                  <a:solidFill>
                    <a:schemeClr val="tx1"/>
                  </a:solidFill>
                  <a:prstDash val="dash"/>
                  <a:round/>
                  <a:headEnd/>
                  <a:tailEnd/>
                </a:ln>
                <a:effectLst>
                  <a:outerShdw dist="12700" dir="5400000" algn="ctr" rotWithShape="0">
                    <a:schemeClr val="bg2"/>
                  </a:outerShdw>
                </a:effectLst>
              </p:spPr>
              <p:txBody>
                <a:bodyPr/>
                <a:lstStyle/>
                <a:p>
                  <a:pPr fontAlgn="auto">
                    <a:spcBef>
                      <a:spcPts val="0"/>
                    </a:spcBef>
                    <a:spcAft>
                      <a:spcPts val="0"/>
                    </a:spcAft>
                    <a:defRPr/>
                  </a:pPr>
                  <a:endParaRPr lang="ja-JP" altLang="en-US">
                    <a:latin typeface="+mn-lt"/>
                    <a:ea typeface="+mn-ea"/>
                  </a:endParaRPr>
                </a:p>
              </p:txBody>
            </p:sp>
            <p:sp>
              <p:nvSpPr>
                <p:cNvPr id="79" name="Line 34"/>
                <p:cNvSpPr>
                  <a:spLocks noChangeShapeType="1"/>
                </p:cNvSpPr>
                <p:nvPr/>
              </p:nvSpPr>
              <p:spPr bwMode="auto">
                <a:xfrm flipV="1">
                  <a:off x="957" y="2436"/>
                  <a:ext cx="309" cy="3"/>
                </a:xfrm>
                <a:prstGeom prst="line">
                  <a:avLst/>
                </a:prstGeom>
                <a:noFill/>
                <a:ln w="9525">
                  <a:solidFill>
                    <a:schemeClr val="tx1"/>
                  </a:solidFill>
                  <a:prstDash val="dash"/>
                  <a:round/>
                  <a:headEnd/>
                  <a:tailEnd/>
                </a:ln>
                <a:effectLst>
                  <a:outerShdw dist="12700" dir="5400000" algn="ctr" rotWithShape="0">
                    <a:schemeClr val="bg2"/>
                  </a:outerShdw>
                </a:effectLst>
              </p:spPr>
              <p:txBody>
                <a:bodyPr/>
                <a:lstStyle/>
                <a:p>
                  <a:pPr fontAlgn="auto">
                    <a:spcBef>
                      <a:spcPts val="0"/>
                    </a:spcBef>
                    <a:spcAft>
                      <a:spcPts val="0"/>
                    </a:spcAft>
                    <a:defRPr/>
                  </a:pPr>
                  <a:endParaRPr lang="ja-JP" altLang="en-US">
                    <a:latin typeface="+mn-lt"/>
                    <a:ea typeface="+mn-ea"/>
                  </a:endParaRPr>
                </a:p>
              </p:txBody>
            </p:sp>
            <p:sp>
              <p:nvSpPr>
                <p:cNvPr id="80" name="Line 35"/>
                <p:cNvSpPr>
                  <a:spLocks noChangeShapeType="1"/>
                </p:cNvSpPr>
                <p:nvPr/>
              </p:nvSpPr>
              <p:spPr bwMode="auto">
                <a:xfrm flipV="1">
                  <a:off x="955" y="2444"/>
                  <a:ext cx="314" cy="3"/>
                </a:xfrm>
                <a:prstGeom prst="line">
                  <a:avLst/>
                </a:prstGeom>
                <a:noFill/>
                <a:ln w="9525">
                  <a:solidFill>
                    <a:schemeClr val="tx1"/>
                  </a:solidFill>
                  <a:prstDash val="dash"/>
                  <a:round/>
                  <a:headEnd/>
                  <a:tailEnd/>
                </a:ln>
                <a:effectLst>
                  <a:outerShdw dist="12700" dir="5400000" algn="ctr" rotWithShape="0">
                    <a:schemeClr val="bg2"/>
                  </a:outerShdw>
                </a:effectLst>
              </p:spPr>
              <p:txBody>
                <a:bodyPr/>
                <a:lstStyle/>
                <a:p>
                  <a:pPr fontAlgn="auto">
                    <a:spcBef>
                      <a:spcPts val="0"/>
                    </a:spcBef>
                    <a:spcAft>
                      <a:spcPts val="0"/>
                    </a:spcAft>
                    <a:defRPr/>
                  </a:pPr>
                  <a:endParaRPr lang="ja-JP" altLang="en-US">
                    <a:latin typeface="+mn-lt"/>
                    <a:ea typeface="+mn-ea"/>
                  </a:endParaRPr>
                </a:p>
              </p:txBody>
            </p:sp>
            <p:sp>
              <p:nvSpPr>
                <p:cNvPr id="81" name="Line 36"/>
                <p:cNvSpPr>
                  <a:spLocks noChangeShapeType="1"/>
                </p:cNvSpPr>
                <p:nvPr/>
              </p:nvSpPr>
              <p:spPr bwMode="auto">
                <a:xfrm flipV="1">
                  <a:off x="949" y="2451"/>
                  <a:ext cx="319" cy="5"/>
                </a:xfrm>
                <a:prstGeom prst="line">
                  <a:avLst/>
                </a:prstGeom>
                <a:noFill/>
                <a:ln w="9525">
                  <a:solidFill>
                    <a:schemeClr val="tx1"/>
                  </a:solidFill>
                  <a:prstDash val="dash"/>
                  <a:round/>
                  <a:headEnd/>
                  <a:tailEnd/>
                </a:ln>
                <a:effectLst>
                  <a:outerShdw dist="12700" dir="5400000" algn="ctr" rotWithShape="0">
                    <a:schemeClr val="bg2"/>
                  </a:outerShdw>
                </a:effectLst>
              </p:spPr>
              <p:txBody>
                <a:bodyPr/>
                <a:lstStyle/>
                <a:p>
                  <a:pPr fontAlgn="auto">
                    <a:spcBef>
                      <a:spcPts val="0"/>
                    </a:spcBef>
                    <a:spcAft>
                      <a:spcPts val="0"/>
                    </a:spcAft>
                    <a:defRPr/>
                  </a:pPr>
                  <a:endParaRPr lang="ja-JP" altLang="en-US">
                    <a:latin typeface="+mn-lt"/>
                    <a:ea typeface="+mn-ea"/>
                  </a:endParaRPr>
                </a:p>
              </p:txBody>
            </p:sp>
            <p:sp>
              <p:nvSpPr>
                <p:cNvPr id="82" name="Line 37"/>
                <p:cNvSpPr>
                  <a:spLocks noChangeShapeType="1"/>
                </p:cNvSpPr>
                <p:nvPr/>
              </p:nvSpPr>
              <p:spPr bwMode="auto">
                <a:xfrm>
                  <a:off x="988" y="2416"/>
                  <a:ext cx="213" cy="0"/>
                </a:xfrm>
                <a:prstGeom prst="line">
                  <a:avLst/>
                </a:prstGeom>
                <a:noFill/>
                <a:ln w="9525">
                  <a:solidFill>
                    <a:schemeClr val="tx1"/>
                  </a:solidFill>
                  <a:prstDash val="sysDot"/>
                  <a:round/>
                  <a:headEnd/>
                  <a:tailEnd/>
                </a:ln>
                <a:effectLst>
                  <a:outerShdw dist="12700" dir="5400000" algn="ctr" rotWithShape="0">
                    <a:schemeClr val="bg2"/>
                  </a:outerShdw>
                </a:effectLst>
              </p:spPr>
              <p:txBody>
                <a:bodyPr/>
                <a:lstStyle/>
                <a:p>
                  <a:pPr fontAlgn="auto">
                    <a:spcBef>
                      <a:spcPts val="0"/>
                    </a:spcBef>
                    <a:spcAft>
                      <a:spcPts val="0"/>
                    </a:spcAft>
                    <a:defRPr/>
                  </a:pPr>
                  <a:endParaRPr lang="ja-JP" altLang="en-US">
                    <a:latin typeface="+mn-lt"/>
                    <a:ea typeface="+mn-ea"/>
                  </a:endParaRPr>
                </a:p>
              </p:txBody>
            </p:sp>
            <p:sp>
              <p:nvSpPr>
                <p:cNvPr id="83" name="Line 38"/>
                <p:cNvSpPr>
                  <a:spLocks noChangeShapeType="1"/>
                </p:cNvSpPr>
                <p:nvPr/>
              </p:nvSpPr>
              <p:spPr bwMode="auto">
                <a:xfrm>
                  <a:off x="931" y="2471"/>
                  <a:ext cx="360" cy="0"/>
                </a:xfrm>
                <a:prstGeom prst="line">
                  <a:avLst/>
                </a:prstGeom>
                <a:noFill/>
                <a:ln w="6350">
                  <a:solidFill>
                    <a:schemeClr val="tx1"/>
                  </a:solidFill>
                  <a:round/>
                  <a:headEnd/>
                  <a:tailEnd/>
                </a:ln>
                <a:effectLst>
                  <a:outerShdw dist="12700" dir="5400000" algn="ctr" rotWithShape="0">
                    <a:schemeClr val="bg2"/>
                  </a:outerShdw>
                </a:effectLst>
              </p:spPr>
              <p:txBody>
                <a:bodyPr/>
                <a:lstStyle/>
                <a:p>
                  <a:pPr fontAlgn="auto">
                    <a:spcBef>
                      <a:spcPts val="0"/>
                    </a:spcBef>
                    <a:spcAft>
                      <a:spcPts val="0"/>
                    </a:spcAft>
                    <a:defRPr/>
                  </a:pPr>
                  <a:endParaRPr lang="ja-JP" altLang="en-US">
                    <a:latin typeface="+mn-lt"/>
                    <a:ea typeface="+mn-ea"/>
                  </a:endParaRPr>
                </a:p>
              </p:txBody>
            </p:sp>
          </p:grpSp>
        </p:grpSp>
        <p:grpSp>
          <p:nvGrpSpPr>
            <p:cNvPr id="48" name="Group 39"/>
            <p:cNvGrpSpPr>
              <a:grpSpLocks/>
            </p:cNvGrpSpPr>
            <p:nvPr/>
          </p:nvGrpSpPr>
          <p:grpSpPr bwMode="auto">
            <a:xfrm>
              <a:off x="702392" y="3047437"/>
              <a:ext cx="207963" cy="355600"/>
              <a:chOff x="753" y="2425"/>
              <a:chExt cx="280" cy="398"/>
            </a:xfrm>
          </p:grpSpPr>
          <p:grpSp>
            <p:nvGrpSpPr>
              <p:cNvPr id="49" name="Group 40"/>
              <p:cNvGrpSpPr>
                <a:grpSpLocks/>
              </p:cNvGrpSpPr>
              <p:nvPr/>
            </p:nvGrpSpPr>
            <p:grpSpPr bwMode="auto">
              <a:xfrm>
                <a:off x="753" y="2425"/>
                <a:ext cx="280" cy="398"/>
                <a:chOff x="760" y="1624"/>
                <a:chExt cx="280" cy="398"/>
              </a:xfrm>
            </p:grpSpPr>
            <p:sp>
              <p:nvSpPr>
                <p:cNvPr id="57" name="AutoShape 41"/>
                <p:cNvSpPr>
                  <a:spLocks noChangeArrowheads="1"/>
                </p:cNvSpPr>
                <p:nvPr/>
              </p:nvSpPr>
              <p:spPr bwMode="auto">
                <a:xfrm>
                  <a:off x="760" y="1624"/>
                  <a:ext cx="280" cy="392"/>
                </a:xfrm>
                <a:prstGeom prst="cube">
                  <a:avLst>
                    <a:gd name="adj" fmla="val 19593"/>
                  </a:avLst>
                </a:prstGeom>
                <a:solidFill>
                  <a:schemeClr val="bg1"/>
                </a:solidFill>
                <a:ln w="12700">
                  <a:solidFill>
                    <a:schemeClr val="tx1"/>
                  </a:solidFill>
                  <a:miter lim="800000"/>
                  <a:headEnd/>
                  <a:tailEnd/>
                </a:ln>
              </p:spPr>
              <p:txBody>
                <a:bodyPr wrap="none" anchor="ctr"/>
                <a:lstStyle/>
                <a:p>
                  <a:endParaRPr lang="ja-JP" altLang="ja-JP">
                    <a:latin typeface="Calibri" pitchFamily="34" charset="0"/>
                  </a:endParaRPr>
                </a:p>
              </p:txBody>
            </p:sp>
            <p:sp>
              <p:nvSpPr>
                <p:cNvPr id="58" name="AutoShape 42"/>
                <p:cNvSpPr>
                  <a:spLocks noChangeArrowheads="1"/>
                </p:cNvSpPr>
                <p:nvPr/>
              </p:nvSpPr>
              <p:spPr bwMode="auto">
                <a:xfrm>
                  <a:off x="760" y="1680"/>
                  <a:ext cx="224" cy="336"/>
                </a:xfrm>
                <a:prstGeom prst="cube">
                  <a:avLst>
                    <a:gd name="adj" fmla="val 3931"/>
                  </a:avLst>
                </a:prstGeom>
                <a:solidFill>
                  <a:schemeClr val="bg1"/>
                </a:solidFill>
                <a:ln w="12700">
                  <a:solidFill>
                    <a:schemeClr val="tx1"/>
                  </a:solidFill>
                  <a:miter lim="800000"/>
                  <a:headEnd/>
                  <a:tailEnd/>
                </a:ln>
              </p:spPr>
              <p:txBody>
                <a:bodyPr wrap="none" anchor="ctr"/>
                <a:lstStyle/>
                <a:p>
                  <a:endParaRPr lang="ja-JP" altLang="ja-JP">
                    <a:latin typeface="Calibri" pitchFamily="34" charset="0"/>
                  </a:endParaRPr>
                </a:p>
              </p:txBody>
            </p:sp>
            <p:grpSp>
              <p:nvGrpSpPr>
                <p:cNvPr id="59" name="Group 43"/>
                <p:cNvGrpSpPr>
                  <a:grpSpLocks/>
                </p:cNvGrpSpPr>
                <p:nvPr/>
              </p:nvGrpSpPr>
              <p:grpSpPr bwMode="auto">
                <a:xfrm>
                  <a:off x="760" y="1686"/>
                  <a:ext cx="215" cy="336"/>
                  <a:chOff x="486" y="3540"/>
                  <a:chExt cx="215" cy="336"/>
                </a:xfrm>
              </p:grpSpPr>
              <p:sp>
                <p:nvSpPr>
                  <p:cNvPr id="60" name="Freeform 44"/>
                  <p:cNvSpPr>
                    <a:spLocks noEditPoints="1"/>
                  </p:cNvSpPr>
                  <p:nvPr/>
                </p:nvSpPr>
                <p:spPr bwMode="auto">
                  <a:xfrm>
                    <a:off x="486" y="3540"/>
                    <a:ext cx="215" cy="328"/>
                  </a:xfrm>
                  <a:custGeom>
                    <a:avLst/>
                    <a:gdLst>
                      <a:gd name="T0" fmla="*/ 0 w 215"/>
                      <a:gd name="T1" fmla="*/ 328 h 328"/>
                      <a:gd name="T2" fmla="*/ 26 w 215"/>
                      <a:gd name="T3" fmla="*/ 328 h 328"/>
                      <a:gd name="T4" fmla="*/ 26 w 215"/>
                      <a:gd name="T5" fmla="*/ 0 h 328"/>
                      <a:gd name="T6" fmla="*/ 0 w 215"/>
                      <a:gd name="T7" fmla="*/ 0 h 328"/>
                      <a:gd name="T8" fmla="*/ 0 w 215"/>
                      <a:gd name="T9" fmla="*/ 328 h 328"/>
                      <a:gd name="T10" fmla="*/ 189 w 215"/>
                      <a:gd name="T11" fmla="*/ 328 h 328"/>
                      <a:gd name="T12" fmla="*/ 215 w 215"/>
                      <a:gd name="T13" fmla="*/ 328 h 328"/>
                      <a:gd name="T14" fmla="*/ 215 w 215"/>
                      <a:gd name="T15" fmla="*/ 0 h 328"/>
                      <a:gd name="T16" fmla="*/ 189 w 215"/>
                      <a:gd name="T17" fmla="*/ 0 h 328"/>
                      <a:gd name="T18" fmla="*/ 189 w 215"/>
                      <a:gd name="T19" fmla="*/ 328 h 328"/>
                      <a:gd name="T20" fmla="*/ 26 w 215"/>
                      <a:gd name="T21" fmla="*/ 328 h 328"/>
                      <a:gd name="T22" fmla="*/ 189 w 215"/>
                      <a:gd name="T23" fmla="*/ 328 h 328"/>
                      <a:gd name="T24" fmla="*/ 189 w 215"/>
                      <a:gd name="T25" fmla="*/ 0 h 328"/>
                      <a:gd name="T26" fmla="*/ 26 w 215"/>
                      <a:gd name="T27" fmla="*/ 0 h 328"/>
                      <a:gd name="T28" fmla="*/ 26 w 215"/>
                      <a:gd name="T29" fmla="*/ 328 h 3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5"/>
                      <a:gd name="T46" fmla="*/ 0 h 328"/>
                      <a:gd name="T47" fmla="*/ 215 w 215"/>
                      <a:gd name="T48" fmla="*/ 328 h 3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5" h="328">
                        <a:moveTo>
                          <a:pt x="0" y="328"/>
                        </a:moveTo>
                        <a:lnTo>
                          <a:pt x="26" y="328"/>
                        </a:lnTo>
                        <a:lnTo>
                          <a:pt x="26" y="0"/>
                        </a:lnTo>
                        <a:lnTo>
                          <a:pt x="0" y="0"/>
                        </a:lnTo>
                        <a:lnTo>
                          <a:pt x="0" y="328"/>
                        </a:lnTo>
                        <a:close/>
                        <a:moveTo>
                          <a:pt x="189" y="328"/>
                        </a:moveTo>
                        <a:lnTo>
                          <a:pt x="215" y="328"/>
                        </a:lnTo>
                        <a:lnTo>
                          <a:pt x="215" y="0"/>
                        </a:lnTo>
                        <a:lnTo>
                          <a:pt x="189" y="0"/>
                        </a:lnTo>
                        <a:lnTo>
                          <a:pt x="189" y="328"/>
                        </a:lnTo>
                        <a:close/>
                        <a:moveTo>
                          <a:pt x="26" y="328"/>
                        </a:moveTo>
                        <a:lnTo>
                          <a:pt x="189" y="328"/>
                        </a:lnTo>
                        <a:lnTo>
                          <a:pt x="189" y="0"/>
                        </a:lnTo>
                        <a:lnTo>
                          <a:pt x="26" y="0"/>
                        </a:lnTo>
                        <a:lnTo>
                          <a:pt x="26" y="328"/>
                        </a:lnTo>
                        <a:close/>
                      </a:path>
                    </a:pathLst>
                  </a:custGeom>
                  <a:solidFill>
                    <a:srgbClr val="FFFFFF"/>
                  </a:solidFill>
                  <a:ln w="12700">
                    <a:solidFill>
                      <a:srgbClr val="000000"/>
                    </a:solidFill>
                    <a:round/>
                    <a:headEnd/>
                    <a:tailEnd/>
                  </a:ln>
                </p:spPr>
                <p:txBody>
                  <a:bodyPr/>
                  <a:lstStyle/>
                  <a:p>
                    <a:endParaRPr lang="ja-JP" altLang="ja-JP">
                      <a:latin typeface="Calibri" pitchFamily="34" charset="0"/>
                    </a:endParaRPr>
                  </a:p>
                </p:txBody>
              </p:sp>
              <p:sp>
                <p:nvSpPr>
                  <p:cNvPr id="61" name="Freeform 45"/>
                  <p:cNvSpPr>
                    <a:spLocks noEditPoints="1"/>
                  </p:cNvSpPr>
                  <p:nvPr/>
                </p:nvSpPr>
                <p:spPr bwMode="auto">
                  <a:xfrm>
                    <a:off x="512" y="3868"/>
                    <a:ext cx="163" cy="8"/>
                  </a:xfrm>
                  <a:custGeom>
                    <a:avLst/>
                    <a:gdLst>
                      <a:gd name="T0" fmla="*/ 0 w 163"/>
                      <a:gd name="T1" fmla="*/ 8 h 8"/>
                      <a:gd name="T2" fmla="*/ 14 w 163"/>
                      <a:gd name="T3" fmla="*/ 8 h 8"/>
                      <a:gd name="T4" fmla="*/ 14 w 163"/>
                      <a:gd name="T5" fmla="*/ 0 h 8"/>
                      <a:gd name="T6" fmla="*/ 0 w 163"/>
                      <a:gd name="T7" fmla="*/ 0 h 8"/>
                      <a:gd name="T8" fmla="*/ 0 w 163"/>
                      <a:gd name="T9" fmla="*/ 8 h 8"/>
                      <a:gd name="T10" fmla="*/ 149 w 163"/>
                      <a:gd name="T11" fmla="*/ 8 h 8"/>
                      <a:gd name="T12" fmla="*/ 163 w 163"/>
                      <a:gd name="T13" fmla="*/ 8 h 8"/>
                      <a:gd name="T14" fmla="*/ 163 w 163"/>
                      <a:gd name="T15" fmla="*/ 0 h 8"/>
                      <a:gd name="T16" fmla="*/ 149 w 163"/>
                      <a:gd name="T17" fmla="*/ 0 h 8"/>
                      <a:gd name="T18" fmla="*/ 149 w 163"/>
                      <a:gd name="T19" fmla="*/ 8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3"/>
                      <a:gd name="T31" fmla="*/ 0 h 8"/>
                      <a:gd name="T32" fmla="*/ 163 w 163"/>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3" h="8">
                        <a:moveTo>
                          <a:pt x="0" y="8"/>
                        </a:moveTo>
                        <a:lnTo>
                          <a:pt x="14" y="8"/>
                        </a:lnTo>
                        <a:lnTo>
                          <a:pt x="14" y="0"/>
                        </a:lnTo>
                        <a:lnTo>
                          <a:pt x="0" y="0"/>
                        </a:lnTo>
                        <a:lnTo>
                          <a:pt x="0" y="8"/>
                        </a:lnTo>
                        <a:close/>
                        <a:moveTo>
                          <a:pt x="149" y="8"/>
                        </a:moveTo>
                        <a:lnTo>
                          <a:pt x="163" y="8"/>
                        </a:lnTo>
                        <a:lnTo>
                          <a:pt x="163" y="0"/>
                        </a:lnTo>
                        <a:lnTo>
                          <a:pt x="149" y="0"/>
                        </a:lnTo>
                        <a:lnTo>
                          <a:pt x="149" y="8"/>
                        </a:lnTo>
                        <a:close/>
                      </a:path>
                    </a:pathLst>
                  </a:custGeom>
                  <a:solidFill>
                    <a:srgbClr val="FFFFFF"/>
                  </a:solidFill>
                  <a:ln w="12700">
                    <a:solidFill>
                      <a:srgbClr val="000000"/>
                    </a:solidFill>
                    <a:round/>
                    <a:headEnd/>
                    <a:tailEnd/>
                  </a:ln>
                </p:spPr>
                <p:txBody>
                  <a:bodyPr/>
                  <a:lstStyle/>
                  <a:p>
                    <a:endParaRPr lang="ja-JP" altLang="ja-JP">
                      <a:latin typeface="Calibri" pitchFamily="34" charset="0"/>
                    </a:endParaRPr>
                  </a:p>
                </p:txBody>
              </p:sp>
              <p:sp>
                <p:nvSpPr>
                  <p:cNvPr id="62" name="Rectangle 46"/>
                  <p:cNvSpPr>
                    <a:spLocks noChangeArrowheads="1"/>
                  </p:cNvSpPr>
                  <p:nvPr/>
                </p:nvSpPr>
                <p:spPr bwMode="auto">
                  <a:xfrm>
                    <a:off x="489" y="3687"/>
                    <a:ext cx="20" cy="32"/>
                  </a:xfrm>
                  <a:prstGeom prst="rect">
                    <a:avLst/>
                  </a:prstGeom>
                  <a:solidFill>
                    <a:srgbClr val="FFFFFF"/>
                  </a:solidFill>
                  <a:ln w="12700">
                    <a:solidFill>
                      <a:srgbClr val="000000"/>
                    </a:solidFill>
                    <a:miter lim="800000"/>
                    <a:headEnd/>
                    <a:tailEnd/>
                  </a:ln>
                </p:spPr>
                <p:txBody>
                  <a:bodyPr/>
                  <a:lstStyle/>
                  <a:p>
                    <a:endParaRPr lang="ja-JP" altLang="ja-JP">
                      <a:latin typeface="Calibri" pitchFamily="34" charset="0"/>
                    </a:endParaRPr>
                  </a:p>
                </p:txBody>
              </p:sp>
            </p:grpSp>
          </p:grpSp>
          <p:grpSp>
            <p:nvGrpSpPr>
              <p:cNvPr id="50" name="Group 47"/>
              <p:cNvGrpSpPr>
                <a:grpSpLocks/>
              </p:cNvGrpSpPr>
              <p:nvPr/>
            </p:nvGrpSpPr>
            <p:grpSpPr bwMode="auto">
              <a:xfrm>
                <a:off x="754" y="2524"/>
                <a:ext cx="221" cy="91"/>
                <a:chOff x="1164" y="2024"/>
                <a:chExt cx="227" cy="91"/>
              </a:xfrm>
            </p:grpSpPr>
            <p:sp>
              <p:nvSpPr>
                <p:cNvPr id="51" name="Rectangle 48"/>
                <p:cNvSpPr>
                  <a:spLocks noChangeArrowheads="1"/>
                </p:cNvSpPr>
                <p:nvPr/>
              </p:nvSpPr>
              <p:spPr bwMode="auto">
                <a:xfrm>
                  <a:off x="1164" y="2024"/>
                  <a:ext cx="227" cy="91"/>
                </a:xfrm>
                <a:prstGeom prst="rect">
                  <a:avLst/>
                </a:prstGeom>
                <a:solidFill>
                  <a:srgbClr val="C0C0C0"/>
                </a:solidFill>
                <a:ln w="12700">
                  <a:solidFill>
                    <a:schemeClr val="tx1"/>
                  </a:solidFill>
                  <a:miter lim="800000"/>
                  <a:headEnd/>
                  <a:tailEnd/>
                </a:ln>
              </p:spPr>
              <p:txBody>
                <a:bodyPr wrap="none" anchor="ctr"/>
                <a:lstStyle/>
                <a:p>
                  <a:endParaRPr lang="ja-JP" altLang="ja-JP">
                    <a:latin typeface="Calibri" pitchFamily="34" charset="0"/>
                  </a:endParaRPr>
                </a:p>
              </p:txBody>
            </p:sp>
            <p:sp>
              <p:nvSpPr>
                <p:cNvPr id="52" name="Rectangle 49"/>
                <p:cNvSpPr>
                  <a:spLocks noChangeArrowheads="1"/>
                </p:cNvSpPr>
                <p:nvPr/>
              </p:nvSpPr>
              <p:spPr bwMode="auto">
                <a:xfrm>
                  <a:off x="1171" y="2029"/>
                  <a:ext cx="32" cy="24"/>
                </a:xfrm>
                <a:prstGeom prst="rect">
                  <a:avLst/>
                </a:prstGeom>
                <a:solidFill>
                  <a:srgbClr val="000000"/>
                </a:solidFill>
                <a:ln w="12700">
                  <a:solidFill>
                    <a:srgbClr val="000000"/>
                  </a:solidFill>
                  <a:miter lim="800000"/>
                  <a:headEnd/>
                  <a:tailEnd/>
                </a:ln>
              </p:spPr>
              <p:txBody>
                <a:bodyPr/>
                <a:lstStyle/>
                <a:p>
                  <a:endParaRPr lang="ja-JP" altLang="ja-JP">
                    <a:latin typeface="Calibri" pitchFamily="34" charset="0"/>
                  </a:endParaRPr>
                </a:p>
              </p:txBody>
            </p:sp>
            <p:sp>
              <p:nvSpPr>
                <p:cNvPr id="53" name="Freeform 50"/>
                <p:cNvSpPr>
                  <a:spLocks noEditPoints="1"/>
                </p:cNvSpPr>
                <p:nvPr/>
              </p:nvSpPr>
              <p:spPr bwMode="auto">
                <a:xfrm>
                  <a:off x="1182" y="2080"/>
                  <a:ext cx="196" cy="17"/>
                </a:xfrm>
                <a:custGeom>
                  <a:avLst/>
                  <a:gdLst>
                    <a:gd name="T0" fmla="*/ 1 w 315"/>
                    <a:gd name="T1" fmla="*/ 3 h 20"/>
                    <a:gd name="T2" fmla="*/ 7 w 315"/>
                    <a:gd name="T3" fmla="*/ 0 h 20"/>
                    <a:gd name="T4" fmla="*/ 12 w 315"/>
                    <a:gd name="T5" fmla="*/ 9 h 20"/>
                    <a:gd name="T6" fmla="*/ 7 w 315"/>
                    <a:gd name="T7" fmla="*/ 17 h 20"/>
                    <a:gd name="T8" fmla="*/ 1 w 315"/>
                    <a:gd name="T9" fmla="*/ 14 h 20"/>
                    <a:gd name="T10" fmla="*/ 46 w 315"/>
                    <a:gd name="T11" fmla="*/ 9 h 20"/>
                    <a:gd name="T12" fmla="*/ 50 w 315"/>
                    <a:gd name="T13" fmla="*/ 0 h 20"/>
                    <a:gd name="T14" fmla="*/ 57 w 315"/>
                    <a:gd name="T15" fmla="*/ 3 h 20"/>
                    <a:gd name="T16" fmla="*/ 57 w 315"/>
                    <a:gd name="T17" fmla="*/ 14 h 20"/>
                    <a:gd name="T18" fmla="*/ 50 w 315"/>
                    <a:gd name="T19" fmla="*/ 17 h 20"/>
                    <a:gd name="T20" fmla="*/ 46 w 315"/>
                    <a:gd name="T21" fmla="*/ 9 h 20"/>
                    <a:gd name="T22" fmla="*/ 63 w 315"/>
                    <a:gd name="T23" fmla="*/ 3 h 20"/>
                    <a:gd name="T24" fmla="*/ 69 w 315"/>
                    <a:gd name="T25" fmla="*/ 0 h 20"/>
                    <a:gd name="T26" fmla="*/ 73 w 315"/>
                    <a:gd name="T27" fmla="*/ 9 h 20"/>
                    <a:gd name="T28" fmla="*/ 69 w 315"/>
                    <a:gd name="T29" fmla="*/ 17 h 20"/>
                    <a:gd name="T30" fmla="*/ 63 w 315"/>
                    <a:gd name="T31" fmla="*/ 14 h 20"/>
                    <a:gd name="T32" fmla="*/ 77 w 315"/>
                    <a:gd name="T33" fmla="*/ 9 h 20"/>
                    <a:gd name="T34" fmla="*/ 81 w 315"/>
                    <a:gd name="T35" fmla="*/ 0 h 20"/>
                    <a:gd name="T36" fmla="*/ 86 w 315"/>
                    <a:gd name="T37" fmla="*/ 3 h 20"/>
                    <a:gd name="T38" fmla="*/ 86 w 315"/>
                    <a:gd name="T39" fmla="*/ 14 h 20"/>
                    <a:gd name="T40" fmla="*/ 81 w 315"/>
                    <a:gd name="T41" fmla="*/ 17 h 20"/>
                    <a:gd name="T42" fmla="*/ 77 w 315"/>
                    <a:gd name="T43" fmla="*/ 9 h 20"/>
                    <a:gd name="T44" fmla="*/ 93 w 315"/>
                    <a:gd name="T45" fmla="*/ 3 h 20"/>
                    <a:gd name="T46" fmla="*/ 100 w 315"/>
                    <a:gd name="T47" fmla="*/ 0 h 20"/>
                    <a:gd name="T48" fmla="*/ 103 w 315"/>
                    <a:gd name="T49" fmla="*/ 9 h 20"/>
                    <a:gd name="T50" fmla="*/ 100 w 315"/>
                    <a:gd name="T51" fmla="*/ 17 h 20"/>
                    <a:gd name="T52" fmla="*/ 93 w 315"/>
                    <a:gd name="T53" fmla="*/ 14 h 20"/>
                    <a:gd name="T54" fmla="*/ 108 w 315"/>
                    <a:gd name="T55" fmla="*/ 9 h 20"/>
                    <a:gd name="T56" fmla="*/ 112 w 315"/>
                    <a:gd name="T57" fmla="*/ 0 h 20"/>
                    <a:gd name="T58" fmla="*/ 118 w 315"/>
                    <a:gd name="T59" fmla="*/ 3 h 20"/>
                    <a:gd name="T60" fmla="*/ 118 w 315"/>
                    <a:gd name="T61" fmla="*/ 14 h 20"/>
                    <a:gd name="T62" fmla="*/ 112 w 315"/>
                    <a:gd name="T63" fmla="*/ 17 h 20"/>
                    <a:gd name="T64" fmla="*/ 108 w 315"/>
                    <a:gd name="T65" fmla="*/ 9 h 20"/>
                    <a:gd name="T66" fmla="*/ 124 w 315"/>
                    <a:gd name="T67" fmla="*/ 3 h 20"/>
                    <a:gd name="T68" fmla="*/ 130 w 315"/>
                    <a:gd name="T69" fmla="*/ 0 h 20"/>
                    <a:gd name="T70" fmla="*/ 134 w 315"/>
                    <a:gd name="T71" fmla="*/ 9 h 20"/>
                    <a:gd name="T72" fmla="*/ 130 w 315"/>
                    <a:gd name="T73" fmla="*/ 17 h 20"/>
                    <a:gd name="T74" fmla="*/ 124 w 315"/>
                    <a:gd name="T75" fmla="*/ 14 h 20"/>
                    <a:gd name="T76" fmla="*/ 169 w 315"/>
                    <a:gd name="T77" fmla="*/ 9 h 20"/>
                    <a:gd name="T78" fmla="*/ 172 w 315"/>
                    <a:gd name="T79" fmla="*/ 0 h 20"/>
                    <a:gd name="T80" fmla="*/ 179 w 315"/>
                    <a:gd name="T81" fmla="*/ 3 h 20"/>
                    <a:gd name="T82" fmla="*/ 179 w 315"/>
                    <a:gd name="T83" fmla="*/ 14 h 20"/>
                    <a:gd name="T84" fmla="*/ 172 w 315"/>
                    <a:gd name="T85" fmla="*/ 17 h 20"/>
                    <a:gd name="T86" fmla="*/ 169 w 315"/>
                    <a:gd name="T87" fmla="*/ 9 h 20"/>
                    <a:gd name="T88" fmla="*/ 185 w 315"/>
                    <a:gd name="T89" fmla="*/ 3 h 20"/>
                    <a:gd name="T90" fmla="*/ 192 w 315"/>
                    <a:gd name="T91" fmla="*/ 0 h 20"/>
                    <a:gd name="T92" fmla="*/ 196 w 315"/>
                    <a:gd name="T93" fmla="*/ 9 h 20"/>
                    <a:gd name="T94" fmla="*/ 192 w 315"/>
                    <a:gd name="T95" fmla="*/ 17 h 20"/>
                    <a:gd name="T96" fmla="*/ 185 w 315"/>
                    <a:gd name="T97" fmla="*/ 14 h 2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5"/>
                    <a:gd name="T148" fmla="*/ 0 h 20"/>
                    <a:gd name="T149" fmla="*/ 315 w 315"/>
                    <a:gd name="T150" fmla="*/ 20 h 2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5" h="20">
                      <a:moveTo>
                        <a:pt x="0" y="11"/>
                      </a:moveTo>
                      <a:lnTo>
                        <a:pt x="1" y="4"/>
                      </a:lnTo>
                      <a:lnTo>
                        <a:pt x="5" y="0"/>
                      </a:lnTo>
                      <a:lnTo>
                        <a:pt x="12" y="0"/>
                      </a:lnTo>
                      <a:lnTo>
                        <a:pt x="16" y="4"/>
                      </a:lnTo>
                      <a:lnTo>
                        <a:pt x="19" y="11"/>
                      </a:lnTo>
                      <a:lnTo>
                        <a:pt x="16" y="16"/>
                      </a:lnTo>
                      <a:lnTo>
                        <a:pt x="12" y="20"/>
                      </a:lnTo>
                      <a:lnTo>
                        <a:pt x="5" y="20"/>
                      </a:lnTo>
                      <a:lnTo>
                        <a:pt x="1" y="16"/>
                      </a:lnTo>
                      <a:lnTo>
                        <a:pt x="0" y="11"/>
                      </a:lnTo>
                      <a:close/>
                      <a:moveTo>
                        <a:pt x="74" y="11"/>
                      </a:moveTo>
                      <a:lnTo>
                        <a:pt x="75" y="4"/>
                      </a:lnTo>
                      <a:lnTo>
                        <a:pt x="80" y="0"/>
                      </a:lnTo>
                      <a:lnTo>
                        <a:pt x="86" y="0"/>
                      </a:lnTo>
                      <a:lnTo>
                        <a:pt x="91" y="4"/>
                      </a:lnTo>
                      <a:lnTo>
                        <a:pt x="93" y="11"/>
                      </a:lnTo>
                      <a:lnTo>
                        <a:pt x="91" y="16"/>
                      </a:lnTo>
                      <a:lnTo>
                        <a:pt x="86" y="20"/>
                      </a:lnTo>
                      <a:lnTo>
                        <a:pt x="80" y="20"/>
                      </a:lnTo>
                      <a:lnTo>
                        <a:pt x="75" y="16"/>
                      </a:lnTo>
                      <a:lnTo>
                        <a:pt x="74" y="11"/>
                      </a:lnTo>
                      <a:close/>
                      <a:moveTo>
                        <a:pt x="99" y="11"/>
                      </a:moveTo>
                      <a:lnTo>
                        <a:pt x="101" y="4"/>
                      </a:lnTo>
                      <a:lnTo>
                        <a:pt x="105" y="0"/>
                      </a:lnTo>
                      <a:lnTo>
                        <a:pt x="111" y="0"/>
                      </a:lnTo>
                      <a:lnTo>
                        <a:pt x="115" y="4"/>
                      </a:lnTo>
                      <a:lnTo>
                        <a:pt x="117" y="11"/>
                      </a:lnTo>
                      <a:lnTo>
                        <a:pt x="115" y="16"/>
                      </a:lnTo>
                      <a:lnTo>
                        <a:pt x="111" y="20"/>
                      </a:lnTo>
                      <a:lnTo>
                        <a:pt x="105" y="20"/>
                      </a:lnTo>
                      <a:lnTo>
                        <a:pt x="101" y="16"/>
                      </a:lnTo>
                      <a:lnTo>
                        <a:pt x="99" y="11"/>
                      </a:lnTo>
                      <a:close/>
                      <a:moveTo>
                        <a:pt x="123" y="11"/>
                      </a:moveTo>
                      <a:lnTo>
                        <a:pt x="125" y="4"/>
                      </a:lnTo>
                      <a:lnTo>
                        <a:pt x="130" y="0"/>
                      </a:lnTo>
                      <a:lnTo>
                        <a:pt x="135" y="0"/>
                      </a:lnTo>
                      <a:lnTo>
                        <a:pt x="139" y="4"/>
                      </a:lnTo>
                      <a:lnTo>
                        <a:pt x="142" y="11"/>
                      </a:lnTo>
                      <a:lnTo>
                        <a:pt x="139" y="16"/>
                      </a:lnTo>
                      <a:lnTo>
                        <a:pt x="135" y="20"/>
                      </a:lnTo>
                      <a:lnTo>
                        <a:pt x="130" y="20"/>
                      </a:lnTo>
                      <a:lnTo>
                        <a:pt x="125" y="16"/>
                      </a:lnTo>
                      <a:lnTo>
                        <a:pt x="123" y="11"/>
                      </a:lnTo>
                      <a:close/>
                      <a:moveTo>
                        <a:pt x="147" y="11"/>
                      </a:moveTo>
                      <a:lnTo>
                        <a:pt x="150" y="4"/>
                      </a:lnTo>
                      <a:lnTo>
                        <a:pt x="154" y="0"/>
                      </a:lnTo>
                      <a:lnTo>
                        <a:pt x="160" y="0"/>
                      </a:lnTo>
                      <a:lnTo>
                        <a:pt x="165" y="4"/>
                      </a:lnTo>
                      <a:lnTo>
                        <a:pt x="166" y="11"/>
                      </a:lnTo>
                      <a:lnTo>
                        <a:pt x="165" y="16"/>
                      </a:lnTo>
                      <a:lnTo>
                        <a:pt x="160" y="20"/>
                      </a:lnTo>
                      <a:lnTo>
                        <a:pt x="154" y="20"/>
                      </a:lnTo>
                      <a:lnTo>
                        <a:pt x="150" y="16"/>
                      </a:lnTo>
                      <a:lnTo>
                        <a:pt x="147" y="11"/>
                      </a:lnTo>
                      <a:close/>
                      <a:moveTo>
                        <a:pt x="173" y="11"/>
                      </a:moveTo>
                      <a:lnTo>
                        <a:pt x="174" y="4"/>
                      </a:lnTo>
                      <a:lnTo>
                        <a:pt x="180" y="0"/>
                      </a:lnTo>
                      <a:lnTo>
                        <a:pt x="185" y="0"/>
                      </a:lnTo>
                      <a:lnTo>
                        <a:pt x="189" y="4"/>
                      </a:lnTo>
                      <a:lnTo>
                        <a:pt x="192" y="11"/>
                      </a:lnTo>
                      <a:lnTo>
                        <a:pt x="189" y="16"/>
                      </a:lnTo>
                      <a:lnTo>
                        <a:pt x="185" y="20"/>
                      </a:lnTo>
                      <a:lnTo>
                        <a:pt x="180" y="20"/>
                      </a:lnTo>
                      <a:lnTo>
                        <a:pt x="174" y="16"/>
                      </a:lnTo>
                      <a:lnTo>
                        <a:pt x="173" y="11"/>
                      </a:lnTo>
                      <a:close/>
                      <a:moveTo>
                        <a:pt x="197" y="11"/>
                      </a:moveTo>
                      <a:lnTo>
                        <a:pt x="200" y="4"/>
                      </a:lnTo>
                      <a:lnTo>
                        <a:pt x="204" y="0"/>
                      </a:lnTo>
                      <a:lnTo>
                        <a:pt x="209" y="0"/>
                      </a:lnTo>
                      <a:lnTo>
                        <a:pt x="214" y="4"/>
                      </a:lnTo>
                      <a:lnTo>
                        <a:pt x="216" y="11"/>
                      </a:lnTo>
                      <a:lnTo>
                        <a:pt x="214" y="16"/>
                      </a:lnTo>
                      <a:lnTo>
                        <a:pt x="209" y="20"/>
                      </a:lnTo>
                      <a:lnTo>
                        <a:pt x="204" y="20"/>
                      </a:lnTo>
                      <a:lnTo>
                        <a:pt x="200" y="16"/>
                      </a:lnTo>
                      <a:lnTo>
                        <a:pt x="197" y="11"/>
                      </a:lnTo>
                      <a:close/>
                      <a:moveTo>
                        <a:pt x="272" y="11"/>
                      </a:moveTo>
                      <a:lnTo>
                        <a:pt x="273" y="4"/>
                      </a:lnTo>
                      <a:lnTo>
                        <a:pt x="277" y="0"/>
                      </a:lnTo>
                      <a:lnTo>
                        <a:pt x="284" y="0"/>
                      </a:lnTo>
                      <a:lnTo>
                        <a:pt x="288" y="4"/>
                      </a:lnTo>
                      <a:lnTo>
                        <a:pt x="291" y="11"/>
                      </a:lnTo>
                      <a:lnTo>
                        <a:pt x="288" y="16"/>
                      </a:lnTo>
                      <a:lnTo>
                        <a:pt x="284" y="20"/>
                      </a:lnTo>
                      <a:lnTo>
                        <a:pt x="277" y="20"/>
                      </a:lnTo>
                      <a:lnTo>
                        <a:pt x="273" y="16"/>
                      </a:lnTo>
                      <a:lnTo>
                        <a:pt x="272" y="11"/>
                      </a:lnTo>
                      <a:close/>
                      <a:moveTo>
                        <a:pt x="296" y="11"/>
                      </a:moveTo>
                      <a:lnTo>
                        <a:pt x="298" y="4"/>
                      </a:lnTo>
                      <a:lnTo>
                        <a:pt x="303" y="0"/>
                      </a:lnTo>
                      <a:lnTo>
                        <a:pt x="308" y="0"/>
                      </a:lnTo>
                      <a:lnTo>
                        <a:pt x="314" y="4"/>
                      </a:lnTo>
                      <a:lnTo>
                        <a:pt x="315" y="11"/>
                      </a:lnTo>
                      <a:lnTo>
                        <a:pt x="314" y="16"/>
                      </a:lnTo>
                      <a:lnTo>
                        <a:pt x="308" y="20"/>
                      </a:lnTo>
                      <a:lnTo>
                        <a:pt x="303" y="20"/>
                      </a:lnTo>
                      <a:lnTo>
                        <a:pt x="298" y="16"/>
                      </a:lnTo>
                      <a:lnTo>
                        <a:pt x="296" y="11"/>
                      </a:lnTo>
                      <a:close/>
                    </a:path>
                  </a:pathLst>
                </a:custGeom>
                <a:solidFill>
                  <a:srgbClr val="FFFFFF"/>
                </a:solidFill>
                <a:ln w="12700">
                  <a:solidFill>
                    <a:srgbClr val="000000"/>
                  </a:solidFill>
                  <a:round/>
                  <a:headEnd/>
                  <a:tailEnd/>
                </a:ln>
              </p:spPr>
              <p:txBody>
                <a:bodyPr/>
                <a:lstStyle/>
                <a:p>
                  <a:endParaRPr lang="ja-JP" altLang="ja-JP">
                    <a:latin typeface="Calibri" pitchFamily="34" charset="0"/>
                  </a:endParaRPr>
                </a:p>
              </p:txBody>
            </p:sp>
            <p:sp>
              <p:nvSpPr>
                <p:cNvPr id="54" name="Rectangle 51"/>
                <p:cNvSpPr>
                  <a:spLocks noChangeArrowheads="1"/>
                </p:cNvSpPr>
                <p:nvPr/>
              </p:nvSpPr>
              <p:spPr bwMode="auto">
                <a:xfrm>
                  <a:off x="1171" y="2066"/>
                  <a:ext cx="32" cy="47"/>
                </a:xfrm>
                <a:prstGeom prst="rect">
                  <a:avLst/>
                </a:prstGeom>
                <a:noFill/>
                <a:ln w="12700">
                  <a:solidFill>
                    <a:srgbClr val="000000"/>
                  </a:solidFill>
                  <a:miter lim="800000"/>
                  <a:headEnd/>
                  <a:tailEnd/>
                </a:ln>
              </p:spPr>
              <p:txBody>
                <a:bodyPr/>
                <a:lstStyle/>
                <a:p>
                  <a:endParaRPr lang="ja-JP" altLang="ja-JP">
                    <a:latin typeface="Calibri" pitchFamily="34" charset="0"/>
                  </a:endParaRPr>
                </a:p>
              </p:txBody>
            </p:sp>
            <p:sp>
              <p:nvSpPr>
                <p:cNvPr id="55" name="Rectangle 52"/>
                <p:cNvSpPr>
                  <a:spLocks noChangeArrowheads="1"/>
                </p:cNvSpPr>
                <p:nvPr/>
              </p:nvSpPr>
              <p:spPr bwMode="auto">
                <a:xfrm>
                  <a:off x="1219" y="2066"/>
                  <a:ext cx="108" cy="47"/>
                </a:xfrm>
                <a:prstGeom prst="rect">
                  <a:avLst/>
                </a:prstGeom>
                <a:noFill/>
                <a:ln w="12700">
                  <a:solidFill>
                    <a:srgbClr val="000000"/>
                  </a:solidFill>
                  <a:miter lim="800000"/>
                  <a:headEnd/>
                  <a:tailEnd/>
                </a:ln>
              </p:spPr>
              <p:txBody>
                <a:bodyPr/>
                <a:lstStyle/>
                <a:p>
                  <a:endParaRPr lang="ja-JP" altLang="ja-JP">
                    <a:latin typeface="Calibri" pitchFamily="34" charset="0"/>
                  </a:endParaRPr>
                </a:p>
              </p:txBody>
            </p:sp>
            <p:sp>
              <p:nvSpPr>
                <p:cNvPr id="56" name="Rectangle 53"/>
                <p:cNvSpPr>
                  <a:spLocks noChangeArrowheads="1"/>
                </p:cNvSpPr>
                <p:nvPr/>
              </p:nvSpPr>
              <p:spPr bwMode="auto">
                <a:xfrm>
                  <a:off x="1341" y="2066"/>
                  <a:ext cx="48" cy="47"/>
                </a:xfrm>
                <a:prstGeom prst="rect">
                  <a:avLst/>
                </a:prstGeom>
                <a:noFill/>
                <a:ln w="12700">
                  <a:solidFill>
                    <a:srgbClr val="000000"/>
                  </a:solidFill>
                  <a:miter lim="800000"/>
                  <a:headEnd/>
                  <a:tailEnd/>
                </a:ln>
              </p:spPr>
              <p:txBody>
                <a:bodyPr/>
                <a:lstStyle/>
                <a:p>
                  <a:endParaRPr lang="ja-JP" altLang="ja-JP">
                    <a:latin typeface="Calibri" pitchFamily="34" charset="0"/>
                  </a:endParaRPr>
                </a:p>
              </p:txBody>
            </p:sp>
          </p:grpSp>
        </p:grpSp>
      </p:grpSp>
      <p:grpSp>
        <p:nvGrpSpPr>
          <p:cNvPr id="93" name="Group 97"/>
          <p:cNvGrpSpPr>
            <a:grpSpLocks/>
          </p:cNvGrpSpPr>
          <p:nvPr/>
        </p:nvGrpSpPr>
        <p:grpSpPr bwMode="auto">
          <a:xfrm>
            <a:off x="6012160" y="3501008"/>
            <a:ext cx="431800" cy="396875"/>
            <a:chOff x="2080" y="448"/>
            <a:chExt cx="1164" cy="892"/>
          </a:xfrm>
        </p:grpSpPr>
        <p:grpSp>
          <p:nvGrpSpPr>
            <p:cNvPr id="94" name="Group 98"/>
            <p:cNvGrpSpPr>
              <a:grpSpLocks/>
            </p:cNvGrpSpPr>
            <p:nvPr/>
          </p:nvGrpSpPr>
          <p:grpSpPr bwMode="auto">
            <a:xfrm>
              <a:off x="2080" y="744"/>
              <a:ext cx="1164" cy="596"/>
              <a:chOff x="340" y="1800"/>
              <a:chExt cx="1164" cy="596"/>
            </a:xfrm>
          </p:grpSpPr>
          <p:grpSp>
            <p:nvGrpSpPr>
              <p:cNvPr id="99" name="Group 99"/>
              <p:cNvGrpSpPr>
                <a:grpSpLocks/>
              </p:cNvGrpSpPr>
              <p:nvPr/>
            </p:nvGrpSpPr>
            <p:grpSpPr bwMode="auto">
              <a:xfrm>
                <a:off x="340" y="1800"/>
                <a:ext cx="1164" cy="596"/>
                <a:chOff x="340" y="1800"/>
                <a:chExt cx="1164" cy="596"/>
              </a:xfrm>
            </p:grpSpPr>
            <p:grpSp>
              <p:nvGrpSpPr>
                <p:cNvPr id="106" name="Group 100"/>
                <p:cNvGrpSpPr>
                  <a:grpSpLocks/>
                </p:cNvGrpSpPr>
                <p:nvPr/>
              </p:nvGrpSpPr>
              <p:grpSpPr bwMode="auto">
                <a:xfrm>
                  <a:off x="1012" y="1840"/>
                  <a:ext cx="344" cy="160"/>
                  <a:chOff x="972" y="1968"/>
                  <a:chExt cx="380" cy="216"/>
                </a:xfrm>
              </p:grpSpPr>
              <p:sp>
                <p:nvSpPr>
                  <p:cNvPr id="119" name="Freeform 101"/>
                  <p:cNvSpPr>
                    <a:spLocks/>
                  </p:cNvSpPr>
                  <p:nvPr/>
                </p:nvSpPr>
                <p:spPr bwMode="auto">
                  <a:xfrm>
                    <a:off x="976" y="1968"/>
                    <a:ext cx="376" cy="208"/>
                  </a:xfrm>
                  <a:custGeom>
                    <a:avLst/>
                    <a:gdLst/>
                    <a:ahLst/>
                    <a:cxnLst>
                      <a:cxn ang="0">
                        <a:pos x="0" y="0"/>
                      </a:cxn>
                      <a:cxn ang="0">
                        <a:pos x="0" y="200"/>
                      </a:cxn>
                      <a:cxn ang="0">
                        <a:pos x="368" y="208"/>
                      </a:cxn>
                      <a:cxn ang="0">
                        <a:pos x="376" y="4"/>
                      </a:cxn>
                    </a:cxnLst>
                    <a:rect l="0" t="0" r="r" b="b"/>
                    <a:pathLst>
                      <a:path w="376" h="208">
                        <a:moveTo>
                          <a:pt x="0" y="0"/>
                        </a:moveTo>
                        <a:lnTo>
                          <a:pt x="0" y="200"/>
                        </a:lnTo>
                        <a:lnTo>
                          <a:pt x="368" y="208"/>
                        </a:lnTo>
                        <a:lnTo>
                          <a:pt x="376" y="4"/>
                        </a:lnTo>
                      </a:path>
                    </a:pathLst>
                  </a:custGeom>
                  <a:solidFill>
                    <a:schemeClr val="accent1"/>
                  </a:solidFill>
                  <a:ln w="9525">
                    <a:solidFill>
                      <a:schemeClr val="tx1"/>
                    </a:solidFill>
                    <a:round/>
                    <a:headEnd/>
                    <a:tailEnd/>
                  </a:ln>
                  <a:effectLst/>
                </p:spPr>
                <p:txBody>
                  <a:bodyPr/>
                  <a:lstStyle/>
                  <a:p>
                    <a:endParaRPr lang="ja-JP" altLang="en-US"/>
                  </a:p>
                </p:txBody>
              </p:sp>
              <p:sp>
                <p:nvSpPr>
                  <p:cNvPr id="120" name="Freeform 102"/>
                  <p:cNvSpPr>
                    <a:spLocks/>
                  </p:cNvSpPr>
                  <p:nvPr/>
                </p:nvSpPr>
                <p:spPr bwMode="auto">
                  <a:xfrm>
                    <a:off x="972" y="2060"/>
                    <a:ext cx="376" cy="124"/>
                  </a:xfrm>
                  <a:custGeom>
                    <a:avLst/>
                    <a:gdLst/>
                    <a:ahLst/>
                    <a:cxnLst>
                      <a:cxn ang="0">
                        <a:pos x="24" y="0"/>
                      </a:cxn>
                      <a:cxn ang="0">
                        <a:pos x="0" y="116"/>
                      </a:cxn>
                      <a:cxn ang="0">
                        <a:pos x="104" y="80"/>
                      </a:cxn>
                      <a:cxn ang="0">
                        <a:pos x="280" y="84"/>
                      </a:cxn>
                      <a:cxn ang="0">
                        <a:pos x="364" y="4"/>
                      </a:cxn>
                      <a:cxn ang="0">
                        <a:pos x="376" y="124"/>
                      </a:cxn>
                      <a:cxn ang="0">
                        <a:pos x="284" y="88"/>
                      </a:cxn>
                      <a:cxn ang="0">
                        <a:pos x="104" y="84"/>
                      </a:cxn>
                    </a:cxnLst>
                    <a:rect l="0" t="0" r="r" b="b"/>
                    <a:pathLst>
                      <a:path w="376" h="124">
                        <a:moveTo>
                          <a:pt x="24" y="0"/>
                        </a:moveTo>
                        <a:lnTo>
                          <a:pt x="0" y="116"/>
                        </a:lnTo>
                        <a:lnTo>
                          <a:pt x="104" y="80"/>
                        </a:lnTo>
                        <a:lnTo>
                          <a:pt x="280" y="84"/>
                        </a:lnTo>
                        <a:lnTo>
                          <a:pt x="364" y="4"/>
                        </a:lnTo>
                        <a:lnTo>
                          <a:pt x="376" y="124"/>
                        </a:lnTo>
                        <a:lnTo>
                          <a:pt x="284" y="88"/>
                        </a:lnTo>
                        <a:lnTo>
                          <a:pt x="104" y="84"/>
                        </a:lnTo>
                      </a:path>
                    </a:pathLst>
                  </a:custGeom>
                  <a:solidFill>
                    <a:schemeClr val="accent1"/>
                  </a:solidFill>
                  <a:ln w="9525">
                    <a:solidFill>
                      <a:schemeClr val="tx1"/>
                    </a:solidFill>
                    <a:round/>
                    <a:headEnd/>
                    <a:tailEnd/>
                  </a:ln>
                  <a:effectLst/>
                </p:spPr>
                <p:txBody>
                  <a:bodyPr/>
                  <a:lstStyle/>
                  <a:p>
                    <a:endParaRPr lang="ja-JP" altLang="en-US"/>
                  </a:p>
                </p:txBody>
              </p:sp>
              <p:sp>
                <p:nvSpPr>
                  <p:cNvPr id="121" name="Freeform 103"/>
                  <p:cNvSpPr>
                    <a:spLocks/>
                  </p:cNvSpPr>
                  <p:nvPr/>
                </p:nvSpPr>
                <p:spPr bwMode="auto">
                  <a:xfrm>
                    <a:off x="976" y="1972"/>
                    <a:ext cx="372" cy="176"/>
                  </a:xfrm>
                  <a:custGeom>
                    <a:avLst/>
                    <a:gdLst/>
                    <a:ahLst/>
                    <a:cxnLst>
                      <a:cxn ang="0">
                        <a:pos x="0" y="0"/>
                      </a:cxn>
                      <a:cxn ang="0">
                        <a:pos x="372" y="0"/>
                      </a:cxn>
                      <a:cxn ang="0">
                        <a:pos x="364" y="84"/>
                      </a:cxn>
                      <a:cxn ang="0">
                        <a:pos x="276" y="176"/>
                      </a:cxn>
                      <a:cxn ang="0">
                        <a:pos x="104" y="172"/>
                      </a:cxn>
                      <a:cxn ang="0">
                        <a:pos x="12" y="84"/>
                      </a:cxn>
                      <a:cxn ang="0">
                        <a:pos x="0" y="0"/>
                      </a:cxn>
                    </a:cxnLst>
                    <a:rect l="0" t="0" r="r" b="b"/>
                    <a:pathLst>
                      <a:path w="372" h="176">
                        <a:moveTo>
                          <a:pt x="0" y="0"/>
                        </a:moveTo>
                        <a:lnTo>
                          <a:pt x="372" y="0"/>
                        </a:lnTo>
                        <a:lnTo>
                          <a:pt x="364" y="84"/>
                        </a:lnTo>
                        <a:lnTo>
                          <a:pt x="276" y="176"/>
                        </a:lnTo>
                        <a:lnTo>
                          <a:pt x="104" y="172"/>
                        </a:lnTo>
                        <a:lnTo>
                          <a:pt x="12" y="84"/>
                        </a:lnTo>
                        <a:lnTo>
                          <a:pt x="0" y="0"/>
                        </a:lnTo>
                        <a:close/>
                      </a:path>
                    </a:pathLst>
                  </a:custGeom>
                  <a:solidFill>
                    <a:schemeClr val="accent1"/>
                  </a:solidFill>
                  <a:ln w="9525">
                    <a:solidFill>
                      <a:schemeClr val="tx1"/>
                    </a:solidFill>
                    <a:round/>
                    <a:headEnd/>
                    <a:tailEnd/>
                  </a:ln>
                  <a:effectLst/>
                </p:spPr>
                <p:txBody>
                  <a:bodyPr/>
                  <a:lstStyle/>
                  <a:p>
                    <a:endParaRPr lang="ja-JP" altLang="en-US"/>
                  </a:p>
                </p:txBody>
              </p:sp>
            </p:grpSp>
            <p:sp>
              <p:nvSpPr>
                <p:cNvPr id="107" name="AutoShape 104"/>
                <p:cNvSpPr>
                  <a:spLocks noChangeArrowheads="1"/>
                </p:cNvSpPr>
                <p:nvPr/>
              </p:nvSpPr>
              <p:spPr bwMode="auto">
                <a:xfrm>
                  <a:off x="340" y="1960"/>
                  <a:ext cx="740" cy="436"/>
                </a:xfrm>
                <a:prstGeom prst="cube">
                  <a:avLst>
                    <a:gd name="adj" fmla="val 14917"/>
                  </a:avLst>
                </a:prstGeom>
                <a:solidFill>
                  <a:schemeClr val="accent1"/>
                </a:solidFill>
                <a:ln w="9525">
                  <a:solidFill>
                    <a:schemeClr val="tx1"/>
                  </a:solidFill>
                  <a:miter lim="800000"/>
                  <a:headEnd/>
                  <a:tailEnd/>
                </a:ln>
                <a:effectLst/>
              </p:spPr>
              <p:txBody>
                <a:bodyPr wrap="none" anchor="ctr"/>
                <a:lstStyle/>
                <a:p>
                  <a:endParaRPr lang="ja-JP" altLang="en-US"/>
                </a:p>
              </p:txBody>
            </p:sp>
            <p:grpSp>
              <p:nvGrpSpPr>
                <p:cNvPr id="108" name="Group 105"/>
                <p:cNvGrpSpPr>
                  <a:grpSpLocks/>
                </p:cNvGrpSpPr>
                <p:nvPr/>
              </p:nvGrpSpPr>
              <p:grpSpPr bwMode="auto">
                <a:xfrm>
                  <a:off x="844" y="1800"/>
                  <a:ext cx="660" cy="236"/>
                  <a:chOff x="828" y="1752"/>
                  <a:chExt cx="700" cy="284"/>
                </a:xfrm>
              </p:grpSpPr>
              <p:sp>
                <p:nvSpPr>
                  <p:cNvPr id="114" name="Freeform 106"/>
                  <p:cNvSpPr>
                    <a:spLocks/>
                  </p:cNvSpPr>
                  <p:nvPr/>
                </p:nvSpPr>
                <p:spPr bwMode="auto">
                  <a:xfrm>
                    <a:off x="836" y="1752"/>
                    <a:ext cx="684" cy="260"/>
                  </a:xfrm>
                  <a:custGeom>
                    <a:avLst/>
                    <a:gdLst/>
                    <a:ahLst/>
                    <a:cxnLst>
                      <a:cxn ang="0">
                        <a:pos x="312" y="260"/>
                      </a:cxn>
                      <a:cxn ang="0">
                        <a:pos x="116" y="260"/>
                      </a:cxn>
                      <a:cxn ang="0">
                        <a:pos x="0" y="72"/>
                      </a:cxn>
                      <a:cxn ang="0">
                        <a:pos x="104" y="0"/>
                      </a:cxn>
                      <a:cxn ang="0">
                        <a:pos x="148" y="116"/>
                      </a:cxn>
                      <a:cxn ang="0">
                        <a:pos x="296" y="220"/>
                      </a:cxn>
                      <a:cxn ang="0">
                        <a:pos x="444" y="204"/>
                      </a:cxn>
                      <a:cxn ang="0">
                        <a:pos x="532" y="112"/>
                      </a:cxn>
                      <a:cxn ang="0">
                        <a:pos x="604" y="12"/>
                      </a:cxn>
                      <a:cxn ang="0">
                        <a:pos x="684" y="88"/>
                      </a:cxn>
                      <a:cxn ang="0">
                        <a:pos x="608" y="244"/>
                      </a:cxn>
                    </a:cxnLst>
                    <a:rect l="0" t="0" r="r" b="b"/>
                    <a:pathLst>
                      <a:path w="684" h="260">
                        <a:moveTo>
                          <a:pt x="312" y="260"/>
                        </a:moveTo>
                        <a:lnTo>
                          <a:pt x="116" y="260"/>
                        </a:lnTo>
                        <a:lnTo>
                          <a:pt x="0" y="72"/>
                        </a:lnTo>
                        <a:lnTo>
                          <a:pt x="104" y="0"/>
                        </a:lnTo>
                        <a:lnTo>
                          <a:pt x="148" y="116"/>
                        </a:lnTo>
                        <a:lnTo>
                          <a:pt x="296" y="220"/>
                        </a:lnTo>
                        <a:lnTo>
                          <a:pt x="444" y="204"/>
                        </a:lnTo>
                        <a:lnTo>
                          <a:pt x="532" y="112"/>
                        </a:lnTo>
                        <a:lnTo>
                          <a:pt x="604" y="12"/>
                        </a:lnTo>
                        <a:lnTo>
                          <a:pt x="684" y="88"/>
                        </a:lnTo>
                        <a:lnTo>
                          <a:pt x="608" y="244"/>
                        </a:lnTo>
                      </a:path>
                    </a:pathLst>
                  </a:custGeom>
                  <a:solidFill>
                    <a:schemeClr val="accent1"/>
                  </a:solidFill>
                  <a:ln w="9525">
                    <a:solidFill>
                      <a:schemeClr val="tx1"/>
                    </a:solidFill>
                    <a:round/>
                    <a:headEnd/>
                    <a:tailEnd/>
                  </a:ln>
                  <a:effectLst/>
                </p:spPr>
                <p:txBody>
                  <a:bodyPr/>
                  <a:lstStyle/>
                  <a:p>
                    <a:endParaRPr lang="ja-JP" altLang="en-US"/>
                  </a:p>
                </p:txBody>
              </p:sp>
              <p:sp>
                <p:nvSpPr>
                  <p:cNvPr id="115" name="Freeform 107"/>
                  <p:cNvSpPr>
                    <a:spLocks/>
                  </p:cNvSpPr>
                  <p:nvPr/>
                </p:nvSpPr>
                <p:spPr bwMode="auto">
                  <a:xfrm>
                    <a:off x="828" y="1824"/>
                    <a:ext cx="200" cy="204"/>
                  </a:xfrm>
                  <a:custGeom>
                    <a:avLst/>
                    <a:gdLst/>
                    <a:ahLst/>
                    <a:cxnLst>
                      <a:cxn ang="0">
                        <a:pos x="4" y="0"/>
                      </a:cxn>
                      <a:cxn ang="0">
                        <a:pos x="104" y="140"/>
                      </a:cxn>
                      <a:cxn ang="0">
                        <a:pos x="200" y="204"/>
                      </a:cxn>
                      <a:cxn ang="0">
                        <a:pos x="124" y="192"/>
                      </a:cxn>
                      <a:cxn ang="0">
                        <a:pos x="52" y="136"/>
                      </a:cxn>
                      <a:cxn ang="0">
                        <a:pos x="0" y="68"/>
                      </a:cxn>
                      <a:cxn ang="0">
                        <a:pos x="4" y="0"/>
                      </a:cxn>
                    </a:cxnLst>
                    <a:rect l="0" t="0" r="r" b="b"/>
                    <a:pathLst>
                      <a:path w="200" h="204">
                        <a:moveTo>
                          <a:pt x="4" y="0"/>
                        </a:moveTo>
                        <a:lnTo>
                          <a:pt x="104" y="140"/>
                        </a:lnTo>
                        <a:lnTo>
                          <a:pt x="200" y="204"/>
                        </a:lnTo>
                        <a:lnTo>
                          <a:pt x="124" y="192"/>
                        </a:lnTo>
                        <a:lnTo>
                          <a:pt x="52" y="136"/>
                        </a:lnTo>
                        <a:lnTo>
                          <a:pt x="0" y="68"/>
                        </a:lnTo>
                        <a:lnTo>
                          <a:pt x="4" y="0"/>
                        </a:lnTo>
                        <a:close/>
                      </a:path>
                    </a:pathLst>
                  </a:custGeom>
                  <a:solidFill>
                    <a:schemeClr val="accent1"/>
                  </a:solidFill>
                  <a:ln w="9525">
                    <a:solidFill>
                      <a:schemeClr val="tx1"/>
                    </a:solidFill>
                    <a:round/>
                    <a:headEnd/>
                    <a:tailEnd/>
                  </a:ln>
                  <a:effectLst/>
                </p:spPr>
                <p:txBody>
                  <a:bodyPr/>
                  <a:lstStyle/>
                  <a:p>
                    <a:endParaRPr lang="ja-JP" altLang="en-US"/>
                  </a:p>
                </p:txBody>
              </p:sp>
              <p:sp>
                <p:nvSpPr>
                  <p:cNvPr id="116" name="Freeform 108"/>
                  <p:cNvSpPr>
                    <a:spLocks/>
                  </p:cNvSpPr>
                  <p:nvPr/>
                </p:nvSpPr>
                <p:spPr bwMode="auto">
                  <a:xfrm>
                    <a:off x="1328" y="1832"/>
                    <a:ext cx="200" cy="204"/>
                  </a:xfrm>
                  <a:custGeom>
                    <a:avLst/>
                    <a:gdLst/>
                    <a:ahLst/>
                    <a:cxnLst>
                      <a:cxn ang="0">
                        <a:pos x="196" y="0"/>
                      </a:cxn>
                      <a:cxn ang="0">
                        <a:pos x="96" y="140"/>
                      </a:cxn>
                      <a:cxn ang="0">
                        <a:pos x="0" y="204"/>
                      </a:cxn>
                      <a:cxn ang="0">
                        <a:pos x="76" y="192"/>
                      </a:cxn>
                      <a:cxn ang="0">
                        <a:pos x="140" y="148"/>
                      </a:cxn>
                      <a:cxn ang="0">
                        <a:pos x="200" y="68"/>
                      </a:cxn>
                      <a:cxn ang="0">
                        <a:pos x="196" y="0"/>
                      </a:cxn>
                    </a:cxnLst>
                    <a:rect l="0" t="0" r="r" b="b"/>
                    <a:pathLst>
                      <a:path w="200" h="204">
                        <a:moveTo>
                          <a:pt x="196" y="0"/>
                        </a:moveTo>
                        <a:lnTo>
                          <a:pt x="96" y="140"/>
                        </a:lnTo>
                        <a:lnTo>
                          <a:pt x="0" y="204"/>
                        </a:lnTo>
                        <a:lnTo>
                          <a:pt x="76" y="192"/>
                        </a:lnTo>
                        <a:lnTo>
                          <a:pt x="140" y="148"/>
                        </a:lnTo>
                        <a:lnTo>
                          <a:pt x="200" y="68"/>
                        </a:lnTo>
                        <a:lnTo>
                          <a:pt x="196" y="0"/>
                        </a:lnTo>
                        <a:close/>
                      </a:path>
                    </a:pathLst>
                  </a:custGeom>
                  <a:solidFill>
                    <a:schemeClr val="accent1"/>
                  </a:solidFill>
                  <a:ln w="9525">
                    <a:solidFill>
                      <a:schemeClr val="tx1"/>
                    </a:solidFill>
                    <a:round/>
                    <a:headEnd/>
                    <a:tailEnd/>
                  </a:ln>
                  <a:effectLst/>
                </p:spPr>
                <p:txBody>
                  <a:bodyPr/>
                  <a:lstStyle/>
                  <a:p>
                    <a:endParaRPr lang="ja-JP" altLang="en-US"/>
                  </a:p>
                </p:txBody>
              </p:sp>
              <p:sp>
                <p:nvSpPr>
                  <p:cNvPr id="117" name="Line 109"/>
                  <p:cNvSpPr>
                    <a:spLocks noChangeShapeType="1"/>
                  </p:cNvSpPr>
                  <p:nvPr/>
                </p:nvSpPr>
                <p:spPr bwMode="auto">
                  <a:xfrm>
                    <a:off x="1364" y="1880"/>
                    <a:ext cx="52" cy="88"/>
                  </a:xfrm>
                  <a:prstGeom prst="line">
                    <a:avLst/>
                  </a:prstGeom>
                  <a:noFill/>
                  <a:ln w="9525">
                    <a:solidFill>
                      <a:schemeClr val="tx1"/>
                    </a:solidFill>
                    <a:round/>
                    <a:headEnd/>
                    <a:tailEnd/>
                  </a:ln>
                  <a:effectLst/>
                </p:spPr>
                <p:txBody>
                  <a:bodyPr/>
                  <a:lstStyle/>
                  <a:p>
                    <a:endParaRPr lang="ja-JP" altLang="en-US"/>
                  </a:p>
                </p:txBody>
              </p:sp>
              <p:sp>
                <p:nvSpPr>
                  <p:cNvPr id="118" name="Line 110"/>
                  <p:cNvSpPr>
                    <a:spLocks noChangeShapeType="1"/>
                  </p:cNvSpPr>
                  <p:nvPr/>
                </p:nvSpPr>
                <p:spPr bwMode="auto">
                  <a:xfrm flipV="1">
                    <a:off x="924" y="1872"/>
                    <a:ext cx="56" cy="80"/>
                  </a:xfrm>
                  <a:prstGeom prst="line">
                    <a:avLst/>
                  </a:prstGeom>
                  <a:noFill/>
                  <a:ln w="9525">
                    <a:solidFill>
                      <a:schemeClr val="tx1"/>
                    </a:solidFill>
                    <a:round/>
                    <a:headEnd/>
                    <a:tailEnd/>
                  </a:ln>
                  <a:effectLst/>
                </p:spPr>
                <p:txBody>
                  <a:bodyPr/>
                  <a:lstStyle/>
                  <a:p>
                    <a:endParaRPr lang="ja-JP" altLang="en-US"/>
                  </a:p>
                </p:txBody>
              </p:sp>
            </p:grpSp>
            <p:sp>
              <p:nvSpPr>
                <p:cNvPr id="109" name="AutoShape 111"/>
                <p:cNvSpPr>
                  <a:spLocks noChangeArrowheads="1"/>
                </p:cNvSpPr>
                <p:nvPr/>
              </p:nvSpPr>
              <p:spPr bwMode="auto">
                <a:xfrm>
                  <a:off x="1032" y="1912"/>
                  <a:ext cx="288" cy="348"/>
                </a:xfrm>
                <a:prstGeom prst="can">
                  <a:avLst>
                    <a:gd name="adj" fmla="val 30208"/>
                  </a:avLst>
                </a:prstGeom>
                <a:solidFill>
                  <a:schemeClr val="accent1"/>
                </a:solidFill>
                <a:ln w="9525">
                  <a:solidFill>
                    <a:schemeClr val="tx1"/>
                  </a:solidFill>
                  <a:round/>
                  <a:headEnd/>
                  <a:tailEnd/>
                </a:ln>
                <a:effectLst/>
              </p:spPr>
              <p:txBody>
                <a:bodyPr wrap="none" anchor="ctr"/>
                <a:lstStyle/>
                <a:p>
                  <a:endParaRPr lang="ja-JP" altLang="en-US"/>
                </a:p>
              </p:txBody>
            </p:sp>
            <p:grpSp>
              <p:nvGrpSpPr>
                <p:cNvPr id="110" name="Group 112"/>
                <p:cNvGrpSpPr>
                  <a:grpSpLocks/>
                </p:cNvGrpSpPr>
                <p:nvPr/>
              </p:nvGrpSpPr>
              <p:grpSpPr bwMode="auto">
                <a:xfrm>
                  <a:off x="964" y="1988"/>
                  <a:ext cx="380" cy="160"/>
                  <a:chOff x="972" y="1968"/>
                  <a:chExt cx="380" cy="216"/>
                </a:xfrm>
              </p:grpSpPr>
              <p:sp>
                <p:nvSpPr>
                  <p:cNvPr id="111" name="Freeform 113"/>
                  <p:cNvSpPr>
                    <a:spLocks/>
                  </p:cNvSpPr>
                  <p:nvPr/>
                </p:nvSpPr>
                <p:spPr bwMode="auto">
                  <a:xfrm>
                    <a:off x="976" y="1968"/>
                    <a:ext cx="376" cy="208"/>
                  </a:xfrm>
                  <a:custGeom>
                    <a:avLst/>
                    <a:gdLst/>
                    <a:ahLst/>
                    <a:cxnLst>
                      <a:cxn ang="0">
                        <a:pos x="0" y="0"/>
                      </a:cxn>
                      <a:cxn ang="0">
                        <a:pos x="0" y="200"/>
                      </a:cxn>
                      <a:cxn ang="0">
                        <a:pos x="368" y="208"/>
                      </a:cxn>
                      <a:cxn ang="0">
                        <a:pos x="376" y="4"/>
                      </a:cxn>
                    </a:cxnLst>
                    <a:rect l="0" t="0" r="r" b="b"/>
                    <a:pathLst>
                      <a:path w="376" h="208">
                        <a:moveTo>
                          <a:pt x="0" y="0"/>
                        </a:moveTo>
                        <a:lnTo>
                          <a:pt x="0" y="200"/>
                        </a:lnTo>
                        <a:lnTo>
                          <a:pt x="368" y="208"/>
                        </a:lnTo>
                        <a:lnTo>
                          <a:pt x="376" y="4"/>
                        </a:lnTo>
                      </a:path>
                    </a:pathLst>
                  </a:custGeom>
                  <a:solidFill>
                    <a:schemeClr val="accent1"/>
                  </a:solidFill>
                  <a:ln w="9525">
                    <a:solidFill>
                      <a:schemeClr val="tx1"/>
                    </a:solidFill>
                    <a:round/>
                    <a:headEnd/>
                    <a:tailEnd/>
                  </a:ln>
                  <a:effectLst/>
                </p:spPr>
                <p:txBody>
                  <a:bodyPr/>
                  <a:lstStyle/>
                  <a:p>
                    <a:endParaRPr lang="ja-JP" altLang="en-US"/>
                  </a:p>
                </p:txBody>
              </p:sp>
              <p:sp>
                <p:nvSpPr>
                  <p:cNvPr id="112" name="Freeform 114"/>
                  <p:cNvSpPr>
                    <a:spLocks/>
                  </p:cNvSpPr>
                  <p:nvPr/>
                </p:nvSpPr>
                <p:spPr bwMode="auto">
                  <a:xfrm>
                    <a:off x="972" y="2060"/>
                    <a:ext cx="376" cy="124"/>
                  </a:xfrm>
                  <a:custGeom>
                    <a:avLst/>
                    <a:gdLst/>
                    <a:ahLst/>
                    <a:cxnLst>
                      <a:cxn ang="0">
                        <a:pos x="24" y="0"/>
                      </a:cxn>
                      <a:cxn ang="0">
                        <a:pos x="0" y="116"/>
                      </a:cxn>
                      <a:cxn ang="0">
                        <a:pos x="104" y="80"/>
                      </a:cxn>
                      <a:cxn ang="0">
                        <a:pos x="280" y="84"/>
                      </a:cxn>
                      <a:cxn ang="0">
                        <a:pos x="364" y="4"/>
                      </a:cxn>
                      <a:cxn ang="0">
                        <a:pos x="376" y="124"/>
                      </a:cxn>
                      <a:cxn ang="0">
                        <a:pos x="284" y="88"/>
                      </a:cxn>
                      <a:cxn ang="0">
                        <a:pos x="104" y="84"/>
                      </a:cxn>
                    </a:cxnLst>
                    <a:rect l="0" t="0" r="r" b="b"/>
                    <a:pathLst>
                      <a:path w="376" h="124">
                        <a:moveTo>
                          <a:pt x="24" y="0"/>
                        </a:moveTo>
                        <a:lnTo>
                          <a:pt x="0" y="116"/>
                        </a:lnTo>
                        <a:lnTo>
                          <a:pt x="104" y="80"/>
                        </a:lnTo>
                        <a:lnTo>
                          <a:pt x="280" y="84"/>
                        </a:lnTo>
                        <a:lnTo>
                          <a:pt x="364" y="4"/>
                        </a:lnTo>
                        <a:lnTo>
                          <a:pt x="376" y="124"/>
                        </a:lnTo>
                        <a:lnTo>
                          <a:pt x="284" y="88"/>
                        </a:lnTo>
                        <a:lnTo>
                          <a:pt x="104" y="84"/>
                        </a:lnTo>
                      </a:path>
                    </a:pathLst>
                  </a:custGeom>
                  <a:solidFill>
                    <a:schemeClr val="accent1"/>
                  </a:solidFill>
                  <a:ln w="9525">
                    <a:solidFill>
                      <a:schemeClr val="tx1"/>
                    </a:solidFill>
                    <a:round/>
                    <a:headEnd/>
                    <a:tailEnd/>
                  </a:ln>
                  <a:effectLst/>
                </p:spPr>
                <p:txBody>
                  <a:bodyPr/>
                  <a:lstStyle/>
                  <a:p>
                    <a:endParaRPr lang="ja-JP" altLang="en-US"/>
                  </a:p>
                </p:txBody>
              </p:sp>
              <p:sp>
                <p:nvSpPr>
                  <p:cNvPr id="113" name="Freeform 115"/>
                  <p:cNvSpPr>
                    <a:spLocks/>
                  </p:cNvSpPr>
                  <p:nvPr/>
                </p:nvSpPr>
                <p:spPr bwMode="auto">
                  <a:xfrm>
                    <a:off x="976" y="1972"/>
                    <a:ext cx="372" cy="176"/>
                  </a:xfrm>
                  <a:custGeom>
                    <a:avLst/>
                    <a:gdLst/>
                    <a:ahLst/>
                    <a:cxnLst>
                      <a:cxn ang="0">
                        <a:pos x="0" y="0"/>
                      </a:cxn>
                      <a:cxn ang="0">
                        <a:pos x="372" y="0"/>
                      </a:cxn>
                      <a:cxn ang="0">
                        <a:pos x="364" y="84"/>
                      </a:cxn>
                      <a:cxn ang="0">
                        <a:pos x="276" y="176"/>
                      </a:cxn>
                      <a:cxn ang="0">
                        <a:pos x="104" y="172"/>
                      </a:cxn>
                      <a:cxn ang="0">
                        <a:pos x="12" y="84"/>
                      </a:cxn>
                      <a:cxn ang="0">
                        <a:pos x="0" y="0"/>
                      </a:cxn>
                    </a:cxnLst>
                    <a:rect l="0" t="0" r="r" b="b"/>
                    <a:pathLst>
                      <a:path w="372" h="176">
                        <a:moveTo>
                          <a:pt x="0" y="0"/>
                        </a:moveTo>
                        <a:lnTo>
                          <a:pt x="372" y="0"/>
                        </a:lnTo>
                        <a:lnTo>
                          <a:pt x="364" y="84"/>
                        </a:lnTo>
                        <a:lnTo>
                          <a:pt x="276" y="176"/>
                        </a:lnTo>
                        <a:lnTo>
                          <a:pt x="104" y="172"/>
                        </a:lnTo>
                        <a:lnTo>
                          <a:pt x="12" y="84"/>
                        </a:lnTo>
                        <a:lnTo>
                          <a:pt x="0" y="0"/>
                        </a:lnTo>
                        <a:close/>
                      </a:path>
                    </a:pathLst>
                  </a:custGeom>
                  <a:solidFill>
                    <a:schemeClr val="accent1"/>
                  </a:solidFill>
                  <a:ln w="9525">
                    <a:solidFill>
                      <a:schemeClr val="tx1"/>
                    </a:solidFill>
                    <a:round/>
                    <a:headEnd/>
                    <a:tailEnd/>
                  </a:ln>
                  <a:effectLst/>
                </p:spPr>
                <p:txBody>
                  <a:bodyPr/>
                  <a:lstStyle/>
                  <a:p>
                    <a:endParaRPr lang="ja-JP" altLang="en-US"/>
                  </a:p>
                </p:txBody>
              </p:sp>
            </p:grpSp>
          </p:grpSp>
          <p:sp>
            <p:nvSpPr>
              <p:cNvPr id="100" name="Rectangle 116"/>
              <p:cNvSpPr>
                <a:spLocks noChangeArrowheads="1"/>
              </p:cNvSpPr>
              <p:nvPr/>
            </p:nvSpPr>
            <p:spPr bwMode="auto">
              <a:xfrm>
                <a:off x="510" y="1914"/>
                <a:ext cx="27" cy="96"/>
              </a:xfrm>
              <a:prstGeom prst="rect">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101" name="Rectangle 117"/>
              <p:cNvSpPr>
                <a:spLocks noChangeArrowheads="1"/>
              </p:cNvSpPr>
              <p:nvPr/>
            </p:nvSpPr>
            <p:spPr bwMode="auto">
              <a:xfrm>
                <a:off x="364" y="1906"/>
                <a:ext cx="27" cy="96"/>
              </a:xfrm>
              <a:prstGeom prst="rect">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102" name="AutoShape 118"/>
              <p:cNvSpPr>
                <a:spLocks noChangeArrowheads="1"/>
              </p:cNvSpPr>
              <p:nvPr/>
            </p:nvSpPr>
            <p:spPr bwMode="auto">
              <a:xfrm rot="5400000">
                <a:off x="322" y="1854"/>
                <a:ext cx="108" cy="44"/>
              </a:xfrm>
              <a:prstGeom prst="moon">
                <a:avLst>
                  <a:gd name="adj" fmla="val 87500"/>
                </a:avLst>
              </a:prstGeom>
              <a:solidFill>
                <a:schemeClr val="accent1"/>
              </a:solidFill>
              <a:ln w="9525">
                <a:solidFill>
                  <a:schemeClr val="tx1"/>
                </a:solidFill>
                <a:miter lim="800000"/>
                <a:headEnd/>
                <a:tailEnd/>
              </a:ln>
              <a:effectLst/>
            </p:spPr>
            <p:txBody>
              <a:bodyPr wrap="none" anchor="ctr"/>
              <a:lstStyle/>
              <a:p>
                <a:endParaRPr lang="ja-JP" altLang="en-US"/>
              </a:p>
            </p:txBody>
          </p:sp>
          <p:grpSp>
            <p:nvGrpSpPr>
              <p:cNvPr id="103" name="Group 119"/>
              <p:cNvGrpSpPr>
                <a:grpSpLocks/>
              </p:cNvGrpSpPr>
              <p:nvPr/>
            </p:nvGrpSpPr>
            <p:grpSpPr bwMode="auto">
              <a:xfrm>
                <a:off x="414" y="1810"/>
                <a:ext cx="212" cy="136"/>
                <a:chOff x="426" y="1810"/>
                <a:chExt cx="212" cy="136"/>
              </a:xfrm>
            </p:grpSpPr>
            <p:sp>
              <p:nvSpPr>
                <p:cNvPr id="104" name="AutoShape 120"/>
                <p:cNvSpPr>
                  <a:spLocks noChangeArrowheads="1"/>
                </p:cNvSpPr>
                <p:nvPr/>
              </p:nvSpPr>
              <p:spPr bwMode="auto">
                <a:xfrm rot="16200000">
                  <a:off x="508" y="1848"/>
                  <a:ext cx="44" cy="152"/>
                </a:xfrm>
                <a:prstGeom prst="moon">
                  <a:avLst>
                    <a:gd name="adj" fmla="val 87500"/>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105" name="AutoShape 121"/>
                <p:cNvSpPr>
                  <a:spLocks noChangeArrowheads="1"/>
                </p:cNvSpPr>
                <p:nvPr/>
              </p:nvSpPr>
              <p:spPr bwMode="auto">
                <a:xfrm rot="5400000">
                  <a:off x="478" y="1758"/>
                  <a:ext cx="108" cy="212"/>
                </a:xfrm>
                <a:prstGeom prst="moon">
                  <a:avLst>
                    <a:gd name="adj" fmla="val 87500"/>
                  </a:avLst>
                </a:prstGeom>
                <a:solidFill>
                  <a:schemeClr val="accent1"/>
                </a:solidFill>
                <a:ln w="9525">
                  <a:solidFill>
                    <a:schemeClr val="tx1"/>
                  </a:solidFill>
                  <a:miter lim="800000"/>
                  <a:headEnd/>
                  <a:tailEnd/>
                </a:ln>
                <a:effectLst/>
              </p:spPr>
              <p:txBody>
                <a:bodyPr wrap="none" anchor="ctr"/>
                <a:lstStyle/>
                <a:p>
                  <a:endParaRPr lang="ja-JP" altLang="en-US"/>
                </a:p>
              </p:txBody>
            </p:sp>
          </p:grpSp>
        </p:grpSp>
        <p:grpSp>
          <p:nvGrpSpPr>
            <p:cNvPr id="95" name="Group 122"/>
            <p:cNvGrpSpPr>
              <a:grpSpLocks/>
            </p:cNvGrpSpPr>
            <p:nvPr/>
          </p:nvGrpSpPr>
          <p:grpSpPr bwMode="auto">
            <a:xfrm>
              <a:off x="2764" y="448"/>
              <a:ext cx="264" cy="448"/>
              <a:chOff x="1042" y="1426"/>
              <a:chExt cx="264" cy="448"/>
            </a:xfrm>
          </p:grpSpPr>
          <p:sp>
            <p:nvSpPr>
              <p:cNvPr id="96" name="Oval 123"/>
              <p:cNvSpPr>
                <a:spLocks noChangeArrowheads="1"/>
              </p:cNvSpPr>
              <p:nvPr/>
            </p:nvSpPr>
            <p:spPr bwMode="auto">
              <a:xfrm>
                <a:off x="1042" y="1426"/>
                <a:ext cx="264" cy="276"/>
              </a:xfrm>
              <a:prstGeom prst="ellipse">
                <a:avLst/>
              </a:prstGeom>
              <a:gradFill rotWithShape="1">
                <a:gsLst>
                  <a:gs pos="0">
                    <a:schemeClr val="bg1"/>
                  </a:gs>
                  <a:gs pos="100000">
                    <a:srgbClr val="FFCC66"/>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97" name="AutoShape 124"/>
              <p:cNvSpPr>
                <a:spLocks noChangeArrowheads="1"/>
              </p:cNvSpPr>
              <p:nvPr/>
            </p:nvSpPr>
            <p:spPr bwMode="auto">
              <a:xfrm>
                <a:off x="1230" y="1818"/>
                <a:ext cx="56" cy="56"/>
              </a:xfrm>
              <a:prstGeom prst="cube">
                <a:avLst>
                  <a:gd name="adj" fmla="val 25000"/>
                </a:avLst>
              </a:prstGeom>
              <a:solidFill>
                <a:schemeClr val="bg2"/>
              </a:solidFill>
              <a:ln w="9525">
                <a:solidFill>
                  <a:schemeClr val="tx1"/>
                </a:solidFill>
                <a:miter lim="800000"/>
                <a:headEnd/>
                <a:tailEnd/>
              </a:ln>
              <a:effectLst/>
            </p:spPr>
            <p:txBody>
              <a:bodyPr wrap="none" anchor="ctr"/>
              <a:lstStyle/>
              <a:p>
                <a:endParaRPr lang="ja-JP" altLang="en-US"/>
              </a:p>
            </p:txBody>
          </p:sp>
          <p:sp>
            <p:nvSpPr>
              <p:cNvPr id="98" name="Arc 125"/>
              <p:cNvSpPr>
                <a:spLocks/>
              </p:cNvSpPr>
              <p:nvPr/>
            </p:nvSpPr>
            <p:spPr bwMode="auto">
              <a:xfrm rot="18038381" flipH="1">
                <a:off x="1151" y="1694"/>
                <a:ext cx="96" cy="136"/>
              </a:xfrm>
              <a:custGeom>
                <a:avLst/>
                <a:gdLst>
                  <a:gd name="G0" fmla="+- 0 0 0"/>
                  <a:gd name="G1" fmla="+- 21600 0 0"/>
                  <a:gd name="G2" fmla="+- 21600 0 0"/>
                  <a:gd name="T0" fmla="*/ 0 w 21600"/>
                  <a:gd name="T1" fmla="*/ 0 h 24454"/>
                  <a:gd name="T2" fmla="*/ 21411 w 21600"/>
                  <a:gd name="T3" fmla="*/ 24454 h 24454"/>
                  <a:gd name="T4" fmla="*/ 0 w 21600"/>
                  <a:gd name="T5" fmla="*/ 21600 h 24454"/>
                </a:gdLst>
                <a:ahLst/>
                <a:cxnLst>
                  <a:cxn ang="0">
                    <a:pos x="T0" y="T1"/>
                  </a:cxn>
                  <a:cxn ang="0">
                    <a:pos x="T2" y="T3"/>
                  </a:cxn>
                  <a:cxn ang="0">
                    <a:pos x="T4" y="T5"/>
                  </a:cxn>
                </a:cxnLst>
                <a:rect l="0" t="0" r="r" b="b"/>
                <a:pathLst>
                  <a:path w="21600" h="24454" fill="none" extrusionOk="0">
                    <a:moveTo>
                      <a:pt x="-1" y="0"/>
                    </a:moveTo>
                    <a:cubicBezTo>
                      <a:pt x="11929" y="0"/>
                      <a:pt x="21600" y="9670"/>
                      <a:pt x="21600" y="21600"/>
                    </a:cubicBezTo>
                    <a:cubicBezTo>
                      <a:pt x="21600" y="22554"/>
                      <a:pt x="21536" y="23507"/>
                      <a:pt x="21410" y="24453"/>
                    </a:cubicBezTo>
                  </a:path>
                  <a:path w="21600" h="24454" stroke="0" extrusionOk="0">
                    <a:moveTo>
                      <a:pt x="-1" y="0"/>
                    </a:moveTo>
                    <a:cubicBezTo>
                      <a:pt x="11929" y="0"/>
                      <a:pt x="21600" y="9670"/>
                      <a:pt x="21600" y="21600"/>
                    </a:cubicBezTo>
                    <a:cubicBezTo>
                      <a:pt x="21600" y="22554"/>
                      <a:pt x="21536" y="23507"/>
                      <a:pt x="21410" y="24453"/>
                    </a:cubicBezTo>
                    <a:lnTo>
                      <a:pt x="0" y="21600"/>
                    </a:lnTo>
                    <a:close/>
                  </a:path>
                </a:pathLst>
              </a:custGeom>
              <a:noFill/>
              <a:ln w="9525">
                <a:solidFill>
                  <a:schemeClr val="tx1"/>
                </a:solidFill>
                <a:round/>
                <a:headEnd/>
                <a:tailEnd/>
              </a:ln>
              <a:effectLst/>
            </p:spPr>
            <p:txBody>
              <a:bodyPr wrap="none" anchor="ctr"/>
              <a:lstStyle/>
              <a:p>
                <a:endParaRPr lang="ja-JP" altLang="en-US"/>
              </a:p>
            </p:txBody>
          </p:sp>
        </p:grpSp>
      </p:grpSp>
      <p:pic>
        <p:nvPicPr>
          <p:cNvPr id="122" name="Picture 126"/>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2144639" y="3582194"/>
            <a:ext cx="431800" cy="322262"/>
          </a:xfrm>
          <a:prstGeom prst="rect">
            <a:avLst/>
          </a:prstGeom>
          <a:noFill/>
        </p:spPr>
      </p:pic>
      <p:pic>
        <p:nvPicPr>
          <p:cNvPr id="123" name="Picture 127"/>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1134989" y="3942556"/>
            <a:ext cx="431800" cy="322263"/>
          </a:xfrm>
          <a:prstGeom prst="rect">
            <a:avLst/>
          </a:prstGeom>
          <a:noFill/>
        </p:spPr>
      </p:pic>
      <p:pic>
        <p:nvPicPr>
          <p:cNvPr id="124" name="Picture 128"/>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6516216" y="4725144"/>
            <a:ext cx="431800" cy="322262"/>
          </a:xfrm>
          <a:prstGeom prst="rect">
            <a:avLst/>
          </a:prstGeom>
          <a:noFill/>
        </p:spPr>
      </p:pic>
      <p:pic>
        <p:nvPicPr>
          <p:cNvPr id="125" name="Picture 129"/>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5527601" y="4518819"/>
            <a:ext cx="431800" cy="322262"/>
          </a:xfrm>
          <a:prstGeom prst="rect">
            <a:avLst/>
          </a:prstGeom>
          <a:noFill/>
        </p:spPr>
      </p:pic>
      <p:pic>
        <p:nvPicPr>
          <p:cNvPr id="126" name="Picture 130"/>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3152701" y="4302919"/>
            <a:ext cx="431800" cy="322262"/>
          </a:xfrm>
          <a:prstGeom prst="rect">
            <a:avLst/>
          </a:prstGeom>
          <a:noFill/>
        </p:spPr>
      </p:pic>
      <p:grpSp>
        <p:nvGrpSpPr>
          <p:cNvPr id="127" name="Group 131"/>
          <p:cNvGrpSpPr>
            <a:grpSpLocks noChangeAspect="1"/>
          </p:cNvGrpSpPr>
          <p:nvPr/>
        </p:nvGrpSpPr>
        <p:grpSpPr bwMode="auto">
          <a:xfrm rot="762006">
            <a:off x="3295576" y="3726656"/>
            <a:ext cx="619125" cy="587375"/>
            <a:chOff x="1795" y="2205"/>
            <a:chExt cx="621" cy="590"/>
          </a:xfrm>
        </p:grpSpPr>
        <p:sp>
          <p:nvSpPr>
            <p:cNvPr id="128" name="Oval 132"/>
            <p:cNvSpPr>
              <a:spLocks noChangeAspect="1" noChangeArrowheads="1"/>
            </p:cNvSpPr>
            <p:nvPr/>
          </p:nvSpPr>
          <p:spPr bwMode="auto">
            <a:xfrm rot="900000">
              <a:off x="2067" y="2249"/>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29" name="Oval 133"/>
            <p:cNvSpPr>
              <a:spLocks noChangeAspect="1" noChangeArrowheads="1"/>
            </p:cNvSpPr>
            <p:nvPr/>
          </p:nvSpPr>
          <p:spPr bwMode="auto">
            <a:xfrm rot="900000">
              <a:off x="2203" y="238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30" name="Oval 134"/>
            <p:cNvSpPr>
              <a:spLocks noChangeAspect="1" noChangeArrowheads="1"/>
            </p:cNvSpPr>
            <p:nvPr/>
          </p:nvSpPr>
          <p:spPr bwMode="auto">
            <a:xfrm rot="900000">
              <a:off x="2154" y="2251"/>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31" name="Oval 135"/>
            <p:cNvSpPr>
              <a:spLocks noChangeAspect="1" noChangeArrowheads="1"/>
            </p:cNvSpPr>
            <p:nvPr/>
          </p:nvSpPr>
          <p:spPr bwMode="auto">
            <a:xfrm rot="900000">
              <a:off x="2064" y="238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32" name="Oval 136"/>
            <p:cNvSpPr>
              <a:spLocks noChangeAspect="1" noChangeArrowheads="1"/>
            </p:cNvSpPr>
            <p:nvPr/>
          </p:nvSpPr>
          <p:spPr bwMode="auto">
            <a:xfrm rot="900000">
              <a:off x="2200" y="2296"/>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33" name="Oval 137"/>
            <p:cNvSpPr>
              <a:spLocks noChangeAspect="1" noChangeArrowheads="1"/>
            </p:cNvSpPr>
            <p:nvPr/>
          </p:nvSpPr>
          <p:spPr bwMode="auto">
            <a:xfrm rot="900000">
              <a:off x="2023" y="2389"/>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34" name="Oval 138"/>
            <p:cNvSpPr>
              <a:spLocks noChangeAspect="1" noChangeArrowheads="1"/>
            </p:cNvSpPr>
            <p:nvPr/>
          </p:nvSpPr>
          <p:spPr bwMode="auto">
            <a:xfrm rot="900000">
              <a:off x="2154" y="238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35" name="Oval 139"/>
            <p:cNvSpPr>
              <a:spLocks noChangeAspect="1" noChangeArrowheads="1"/>
            </p:cNvSpPr>
            <p:nvPr/>
          </p:nvSpPr>
          <p:spPr bwMode="auto">
            <a:xfrm rot="900000">
              <a:off x="2109" y="2296"/>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36" name="Oval 140"/>
            <p:cNvSpPr>
              <a:spLocks noChangeAspect="1" noChangeArrowheads="1"/>
            </p:cNvSpPr>
            <p:nvPr/>
          </p:nvSpPr>
          <p:spPr bwMode="auto">
            <a:xfrm rot="900000">
              <a:off x="1978" y="2389"/>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37" name="Oval 141"/>
            <p:cNvSpPr>
              <a:spLocks noChangeAspect="1" noChangeArrowheads="1"/>
            </p:cNvSpPr>
            <p:nvPr/>
          </p:nvSpPr>
          <p:spPr bwMode="auto">
            <a:xfrm rot="900000">
              <a:off x="2018" y="2342"/>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38" name="Oval 142"/>
            <p:cNvSpPr>
              <a:spLocks noChangeAspect="1" noChangeArrowheads="1"/>
            </p:cNvSpPr>
            <p:nvPr/>
          </p:nvSpPr>
          <p:spPr bwMode="auto">
            <a:xfrm rot="900000">
              <a:off x="2023" y="2389"/>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39" name="Oval 143"/>
            <p:cNvSpPr>
              <a:spLocks noChangeAspect="1" noChangeArrowheads="1"/>
            </p:cNvSpPr>
            <p:nvPr/>
          </p:nvSpPr>
          <p:spPr bwMode="auto">
            <a:xfrm rot="900000">
              <a:off x="2105" y="234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40" name="Oval 144"/>
            <p:cNvSpPr>
              <a:spLocks noChangeAspect="1" noChangeArrowheads="1"/>
            </p:cNvSpPr>
            <p:nvPr/>
          </p:nvSpPr>
          <p:spPr bwMode="auto">
            <a:xfrm rot="900000">
              <a:off x="1884" y="2391"/>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41" name="Oval 145"/>
            <p:cNvSpPr>
              <a:spLocks noChangeAspect="1" noChangeArrowheads="1"/>
            </p:cNvSpPr>
            <p:nvPr/>
          </p:nvSpPr>
          <p:spPr bwMode="auto">
            <a:xfrm rot="900000">
              <a:off x="2151" y="2389"/>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42" name="Oval 146"/>
            <p:cNvSpPr>
              <a:spLocks noChangeAspect="1" noChangeArrowheads="1"/>
            </p:cNvSpPr>
            <p:nvPr/>
          </p:nvSpPr>
          <p:spPr bwMode="auto">
            <a:xfrm rot="900000">
              <a:off x="1974" y="2482"/>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43" name="Oval 147"/>
            <p:cNvSpPr>
              <a:spLocks noChangeAspect="1" noChangeArrowheads="1"/>
            </p:cNvSpPr>
            <p:nvPr/>
          </p:nvSpPr>
          <p:spPr bwMode="auto">
            <a:xfrm rot="900000">
              <a:off x="1974" y="2391"/>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44" name="Oval 148"/>
            <p:cNvSpPr>
              <a:spLocks noChangeAspect="1" noChangeArrowheads="1"/>
            </p:cNvSpPr>
            <p:nvPr/>
          </p:nvSpPr>
          <p:spPr bwMode="auto">
            <a:xfrm rot="900000">
              <a:off x="2060" y="2389"/>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45" name="Oval 149"/>
            <p:cNvSpPr>
              <a:spLocks noChangeAspect="1" noChangeArrowheads="1"/>
            </p:cNvSpPr>
            <p:nvPr/>
          </p:nvSpPr>
          <p:spPr bwMode="auto">
            <a:xfrm rot="900000">
              <a:off x="1929" y="2482"/>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46" name="Oval 150"/>
            <p:cNvSpPr>
              <a:spLocks noChangeAspect="1" noChangeArrowheads="1"/>
            </p:cNvSpPr>
            <p:nvPr/>
          </p:nvSpPr>
          <p:spPr bwMode="auto">
            <a:xfrm rot="900000">
              <a:off x="2206" y="224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47" name="Oval 151"/>
            <p:cNvSpPr>
              <a:spLocks noChangeAspect="1" noChangeArrowheads="1"/>
            </p:cNvSpPr>
            <p:nvPr/>
          </p:nvSpPr>
          <p:spPr bwMode="auto">
            <a:xfrm rot="900000">
              <a:off x="2342" y="2383"/>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48" name="Oval 152"/>
            <p:cNvSpPr>
              <a:spLocks noChangeAspect="1" noChangeArrowheads="1"/>
            </p:cNvSpPr>
            <p:nvPr/>
          </p:nvSpPr>
          <p:spPr bwMode="auto">
            <a:xfrm rot="900000">
              <a:off x="2293" y="2249"/>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49" name="Oval 153"/>
            <p:cNvSpPr>
              <a:spLocks noChangeAspect="1" noChangeArrowheads="1"/>
            </p:cNvSpPr>
            <p:nvPr/>
          </p:nvSpPr>
          <p:spPr bwMode="auto">
            <a:xfrm rot="900000">
              <a:off x="2203" y="238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50" name="Oval 154"/>
            <p:cNvSpPr>
              <a:spLocks noChangeAspect="1" noChangeArrowheads="1"/>
            </p:cNvSpPr>
            <p:nvPr/>
          </p:nvSpPr>
          <p:spPr bwMode="auto">
            <a:xfrm rot="900000">
              <a:off x="2339" y="229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51" name="Oval 155"/>
            <p:cNvSpPr>
              <a:spLocks noChangeAspect="1" noChangeArrowheads="1"/>
            </p:cNvSpPr>
            <p:nvPr/>
          </p:nvSpPr>
          <p:spPr bwMode="auto">
            <a:xfrm rot="900000">
              <a:off x="2162" y="238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52" name="Oval 156"/>
            <p:cNvSpPr>
              <a:spLocks noChangeAspect="1" noChangeArrowheads="1"/>
            </p:cNvSpPr>
            <p:nvPr/>
          </p:nvSpPr>
          <p:spPr bwMode="auto">
            <a:xfrm rot="900000">
              <a:off x="2293" y="238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53" name="Oval 157"/>
            <p:cNvSpPr>
              <a:spLocks noChangeAspect="1" noChangeArrowheads="1"/>
            </p:cNvSpPr>
            <p:nvPr/>
          </p:nvSpPr>
          <p:spPr bwMode="auto">
            <a:xfrm rot="900000">
              <a:off x="2248" y="229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54" name="Oval 158"/>
            <p:cNvSpPr>
              <a:spLocks noChangeAspect="1" noChangeArrowheads="1"/>
            </p:cNvSpPr>
            <p:nvPr/>
          </p:nvSpPr>
          <p:spPr bwMode="auto">
            <a:xfrm rot="900000">
              <a:off x="2117" y="238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55" name="Oval 159"/>
            <p:cNvSpPr>
              <a:spLocks noChangeAspect="1" noChangeArrowheads="1"/>
            </p:cNvSpPr>
            <p:nvPr/>
          </p:nvSpPr>
          <p:spPr bwMode="auto">
            <a:xfrm rot="900000">
              <a:off x="2157" y="234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56" name="Oval 160"/>
            <p:cNvSpPr>
              <a:spLocks noChangeAspect="1" noChangeArrowheads="1"/>
            </p:cNvSpPr>
            <p:nvPr/>
          </p:nvSpPr>
          <p:spPr bwMode="auto">
            <a:xfrm rot="900000">
              <a:off x="2162" y="238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57" name="Oval 161"/>
            <p:cNvSpPr>
              <a:spLocks noChangeAspect="1" noChangeArrowheads="1"/>
            </p:cNvSpPr>
            <p:nvPr/>
          </p:nvSpPr>
          <p:spPr bwMode="auto">
            <a:xfrm rot="900000">
              <a:off x="2244" y="2342"/>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58" name="Oval 162"/>
            <p:cNvSpPr>
              <a:spLocks noChangeAspect="1" noChangeArrowheads="1"/>
            </p:cNvSpPr>
            <p:nvPr/>
          </p:nvSpPr>
          <p:spPr bwMode="auto">
            <a:xfrm rot="900000">
              <a:off x="2023" y="2389"/>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59" name="Oval 163"/>
            <p:cNvSpPr>
              <a:spLocks noChangeAspect="1" noChangeArrowheads="1"/>
            </p:cNvSpPr>
            <p:nvPr/>
          </p:nvSpPr>
          <p:spPr bwMode="auto">
            <a:xfrm rot="900000">
              <a:off x="2290" y="238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60" name="Oval 164"/>
            <p:cNvSpPr>
              <a:spLocks noChangeAspect="1" noChangeArrowheads="1"/>
            </p:cNvSpPr>
            <p:nvPr/>
          </p:nvSpPr>
          <p:spPr bwMode="auto">
            <a:xfrm rot="900000">
              <a:off x="2113" y="248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61" name="Oval 165"/>
            <p:cNvSpPr>
              <a:spLocks noChangeAspect="1" noChangeArrowheads="1"/>
            </p:cNvSpPr>
            <p:nvPr/>
          </p:nvSpPr>
          <p:spPr bwMode="auto">
            <a:xfrm rot="900000">
              <a:off x="2113" y="2389"/>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62" name="Oval 166"/>
            <p:cNvSpPr>
              <a:spLocks noChangeAspect="1" noChangeArrowheads="1"/>
            </p:cNvSpPr>
            <p:nvPr/>
          </p:nvSpPr>
          <p:spPr bwMode="auto">
            <a:xfrm rot="900000">
              <a:off x="2199" y="238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63" name="Oval 167"/>
            <p:cNvSpPr>
              <a:spLocks noChangeAspect="1" noChangeArrowheads="1"/>
            </p:cNvSpPr>
            <p:nvPr/>
          </p:nvSpPr>
          <p:spPr bwMode="auto">
            <a:xfrm rot="900000">
              <a:off x="2068" y="248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64" name="Oval 168"/>
            <p:cNvSpPr>
              <a:spLocks noChangeAspect="1" noChangeArrowheads="1"/>
            </p:cNvSpPr>
            <p:nvPr/>
          </p:nvSpPr>
          <p:spPr bwMode="auto">
            <a:xfrm rot="900000">
              <a:off x="2208" y="2432"/>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65" name="Oval 169"/>
            <p:cNvSpPr>
              <a:spLocks noChangeAspect="1" noChangeArrowheads="1"/>
            </p:cNvSpPr>
            <p:nvPr/>
          </p:nvSpPr>
          <p:spPr bwMode="auto">
            <a:xfrm rot="900000">
              <a:off x="2069" y="243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66" name="Oval 170"/>
            <p:cNvSpPr>
              <a:spLocks noChangeAspect="1" noChangeArrowheads="1"/>
            </p:cNvSpPr>
            <p:nvPr/>
          </p:nvSpPr>
          <p:spPr bwMode="auto">
            <a:xfrm rot="900000">
              <a:off x="2159" y="252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67" name="Oval 171"/>
            <p:cNvSpPr>
              <a:spLocks noChangeAspect="1" noChangeArrowheads="1"/>
            </p:cNvSpPr>
            <p:nvPr/>
          </p:nvSpPr>
          <p:spPr bwMode="auto">
            <a:xfrm rot="900000">
              <a:off x="2159" y="243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68" name="Oval 172"/>
            <p:cNvSpPr>
              <a:spLocks noChangeAspect="1" noChangeArrowheads="1"/>
            </p:cNvSpPr>
            <p:nvPr/>
          </p:nvSpPr>
          <p:spPr bwMode="auto">
            <a:xfrm rot="900000">
              <a:off x="2114" y="252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69" name="Oval 173"/>
            <p:cNvSpPr>
              <a:spLocks noChangeAspect="1" noChangeArrowheads="1"/>
            </p:cNvSpPr>
            <p:nvPr/>
          </p:nvSpPr>
          <p:spPr bwMode="auto">
            <a:xfrm rot="900000">
              <a:off x="2023" y="2389"/>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70" name="Oval 174"/>
            <p:cNvSpPr>
              <a:spLocks noChangeAspect="1" noChangeArrowheads="1"/>
            </p:cNvSpPr>
            <p:nvPr/>
          </p:nvSpPr>
          <p:spPr bwMode="auto">
            <a:xfrm rot="900000">
              <a:off x="2159" y="252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71" name="Oval 175"/>
            <p:cNvSpPr>
              <a:spLocks noChangeAspect="1" noChangeArrowheads="1"/>
            </p:cNvSpPr>
            <p:nvPr/>
          </p:nvSpPr>
          <p:spPr bwMode="auto">
            <a:xfrm rot="900000">
              <a:off x="2110" y="2391"/>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72" name="Oval 176"/>
            <p:cNvSpPr>
              <a:spLocks noChangeAspect="1" noChangeArrowheads="1"/>
            </p:cNvSpPr>
            <p:nvPr/>
          </p:nvSpPr>
          <p:spPr bwMode="auto">
            <a:xfrm rot="900000">
              <a:off x="2020" y="252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73" name="Oval 177"/>
            <p:cNvSpPr>
              <a:spLocks noChangeAspect="1" noChangeArrowheads="1"/>
            </p:cNvSpPr>
            <p:nvPr/>
          </p:nvSpPr>
          <p:spPr bwMode="auto">
            <a:xfrm rot="900000">
              <a:off x="2156" y="2436"/>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74" name="Oval 178"/>
            <p:cNvSpPr>
              <a:spLocks noChangeAspect="1" noChangeArrowheads="1"/>
            </p:cNvSpPr>
            <p:nvPr/>
          </p:nvSpPr>
          <p:spPr bwMode="auto">
            <a:xfrm rot="900000">
              <a:off x="2110" y="2618"/>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75" name="Oval 179"/>
            <p:cNvSpPr>
              <a:spLocks noChangeAspect="1" noChangeArrowheads="1"/>
            </p:cNvSpPr>
            <p:nvPr/>
          </p:nvSpPr>
          <p:spPr bwMode="auto">
            <a:xfrm rot="900000">
              <a:off x="2110" y="252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76" name="Oval 180"/>
            <p:cNvSpPr>
              <a:spLocks noChangeAspect="1" noChangeArrowheads="1"/>
            </p:cNvSpPr>
            <p:nvPr/>
          </p:nvSpPr>
          <p:spPr bwMode="auto">
            <a:xfrm rot="900000">
              <a:off x="2065" y="2436"/>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77" name="Oval 181"/>
            <p:cNvSpPr>
              <a:spLocks noChangeAspect="1" noChangeArrowheads="1"/>
            </p:cNvSpPr>
            <p:nvPr/>
          </p:nvSpPr>
          <p:spPr bwMode="auto">
            <a:xfrm rot="900000">
              <a:off x="2065" y="2618"/>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78" name="Oval 182"/>
            <p:cNvSpPr>
              <a:spLocks noChangeAspect="1" noChangeArrowheads="1"/>
            </p:cNvSpPr>
            <p:nvPr/>
          </p:nvSpPr>
          <p:spPr bwMode="auto">
            <a:xfrm rot="900000">
              <a:off x="2347" y="243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79" name="Oval 183"/>
            <p:cNvSpPr>
              <a:spLocks noChangeAspect="1" noChangeArrowheads="1"/>
            </p:cNvSpPr>
            <p:nvPr/>
          </p:nvSpPr>
          <p:spPr bwMode="auto">
            <a:xfrm rot="900000">
              <a:off x="2208" y="2432"/>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80" name="Oval 184"/>
            <p:cNvSpPr>
              <a:spLocks noChangeAspect="1" noChangeArrowheads="1"/>
            </p:cNvSpPr>
            <p:nvPr/>
          </p:nvSpPr>
          <p:spPr bwMode="auto">
            <a:xfrm rot="900000">
              <a:off x="2298" y="2523"/>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81" name="Oval 185"/>
            <p:cNvSpPr>
              <a:spLocks noChangeAspect="1" noChangeArrowheads="1"/>
            </p:cNvSpPr>
            <p:nvPr/>
          </p:nvSpPr>
          <p:spPr bwMode="auto">
            <a:xfrm rot="900000">
              <a:off x="2298" y="2432"/>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82" name="Oval 186"/>
            <p:cNvSpPr>
              <a:spLocks noChangeAspect="1" noChangeArrowheads="1"/>
            </p:cNvSpPr>
            <p:nvPr/>
          </p:nvSpPr>
          <p:spPr bwMode="auto">
            <a:xfrm rot="900000">
              <a:off x="2253" y="2523"/>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83" name="Oval 187"/>
            <p:cNvSpPr>
              <a:spLocks noChangeAspect="1" noChangeArrowheads="1"/>
            </p:cNvSpPr>
            <p:nvPr/>
          </p:nvSpPr>
          <p:spPr bwMode="auto">
            <a:xfrm rot="900000">
              <a:off x="2162" y="238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84" name="Oval 188"/>
            <p:cNvSpPr>
              <a:spLocks noChangeAspect="1" noChangeArrowheads="1"/>
            </p:cNvSpPr>
            <p:nvPr/>
          </p:nvSpPr>
          <p:spPr bwMode="auto">
            <a:xfrm rot="900000">
              <a:off x="2298" y="2523"/>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85" name="Oval 189"/>
            <p:cNvSpPr>
              <a:spLocks noChangeAspect="1" noChangeArrowheads="1"/>
            </p:cNvSpPr>
            <p:nvPr/>
          </p:nvSpPr>
          <p:spPr bwMode="auto">
            <a:xfrm rot="900000">
              <a:off x="2249" y="2389"/>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86" name="Oval 190"/>
            <p:cNvSpPr>
              <a:spLocks noChangeAspect="1" noChangeArrowheads="1"/>
            </p:cNvSpPr>
            <p:nvPr/>
          </p:nvSpPr>
          <p:spPr bwMode="auto">
            <a:xfrm rot="900000">
              <a:off x="2159" y="252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87" name="Oval 191"/>
            <p:cNvSpPr>
              <a:spLocks noChangeAspect="1" noChangeArrowheads="1"/>
            </p:cNvSpPr>
            <p:nvPr/>
          </p:nvSpPr>
          <p:spPr bwMode="auto">
            <a:xfrm rot="900000">
              <a:off x="2295" y="243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88" name="Oval 192"/>
            <p:cNvSpPr>
              <a:spLocks noChangeAspect="1" noChangeArrowheads="1"/>
            </p:cNvSpPr>
            <p:nvPr/>
          </p:nvSpPr>
          <p:spPr bwMode="auto">
            <a:xfrm rot="900000">
              <a:off x="2249" y="2616"/>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89" name="Oval 193"/>
            <p:cNvSpPr>
              <a:spLocks noChangeAspect="1" noChangeArrowheads="1"/>
            </p:cNvSpPr>
            <p:nvPr/>
          </p:nvSpPr>
          <p:spPr bwMode="auto">
            <a:xfrm rot="900000">
              <a:off x="2250" y="252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90" name="Oval 194"/>
            <p:cNvSpPr>
              <a:spLocks noChangeAspect="1" noChangeArrowheads="1"/>
            </p:cNvSpPr>
            <p:nvPr/>
          </p:nvSpPr>
          <p:spPr bwMode="auto">
            <a:xfrm rot="900000">
              <a:off x="2204" y="243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91" name="Oval 195"/>
            <p:cNvSpPr>
              <a:spLocks noChangeAspect="1" noChangeArrowheads="1"/>
            </p:cNvSpPr>
            <p:nvPr/>
          </p:nvSpPr>
          <p:spPr bwMode="auto">
            <a:xfrm rot="900000">
              <a:off x="2204" y="2616"/>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92" name="Oval 196"/>
            <p:cNvSpPr>
              <a:spLocks noChangeAspect="1" noChangeArrowheads="1"/>
            </p:cNvSpPr>
            <p:nvPr/>
          </p:nvSpPr>
          <p:spPr bwMode="auto">
            <a:xfrm rot="900000">
              <a:off x="2020" y="2222"/>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93" name="Oval 197"/>
            <p:cNvSpPr>
              <a:spLocks noChangeAspect="1" noChangeArrowheads="1"/>
            </p:cNvSpPr>
            <p:nvPr/>
          </p:nvSpPr>
          <p:spPr bwMode="auto">
            <a:xfrm rot="900000">
              <a:off x="2107" y="222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94" name="Oval 198"/>
            <p:cNvSpPr>
              <a:spLocks noChangeAspect="1" noChangeArrowheads="1"/>
            </p:cNvSpPr>
            <p:nvPr/>
          </p:nvSpPr>
          <p:spPr bwMode="auto">
            <a:xfrm rot="900000">
              <a:off x="2017" y="236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95" name="Oval 199"/>
            <p:cNvSpPr>
              <a:spLocks noChangeAspect="1" noChangeArrowheads="1"/>
            </p:cNvSpPr>
            <p:nvPr/>
          </p:nvSpPr>
          <p:spPr bwMode="auto">
            <a:xfrm rot="900000">
              <a:off x="1976" y="2362"/>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96" name="Oval 200"/>
            <p:cNvSpPr>
              <a:spLocks noChangeAspect="1" noChangeArrowheads="1"/>
            </p:cNvSpPr>
            <p:nvPr/>
          </p:nvSpPr>
          <p:spPr bwMode="auto">
            <a:xfrm rot="900000">
              <a:off x="2107" y="236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97" name="Oval 201"/>
            <p:cNvSpPr>
              <a:spLocks noChangeAspect="1" noChangeArrowheads="1"/>
            </p:cNvSpPr>
            <p:nvPr/>
          </p:nvSpPr>
          <p:spPr bwMode="auto">
            <a:xfrm rot="900000">
              <a:off x="2062" y="2269"/>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98" name="Oval 202"/>
            <p:cNvSpPr>
              <a:spLocks noChangeAspect="1" noChangeArrowheads="1"/>
            </p:cNvSpPr>
            <p:nvPr/>
          </p:nvSpPr>
          <p:spPr bwMode="auto">
            <a:xfrm rot="900000">
              <a:off x="1931" y="2362"/>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199" name="Oval 203"/>
            <p:cNvSpPr>
              <a:spLocks noChangeAspect="1" noChangeArrowheads="1"/>
            </p:cNvSpPr>
            <p:nvPr/>
          </p:nvSpPr>
          <p:spPr bwMode="auto">
            <a:xfrm rot="900000">
              <a:off x="1971" y="231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00" name="Oval 204"/>
            <p:cNvSpPr>
              <a:spLocks noChangeAspect="1" noChangeArrowheads="1"/>
            </p:cNvSpPr>
            <p:nvPr/>
          </p:nvSpPr>
          <p:spPr bwMode="auto">
            <a:xfrm rot="900000">
              <a:off x="1976" y="2362"/>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01" name="Oval 205"/>
            <p:cNvSpPr>
              <a:spLocks noChangeAspect="1" noChangeArrowheads="1"/>
            </p:cNvSpPr>
            <p:nvPr/>
          </p:nvSpPr>
          <p:spPr bwMode="auto">
            <a:xfrm rot="900000">
              <a:off x="2058" y="231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02" name="Oval 206"/>
            <p:cNvSpPr>
              <a:spLocks noChangeAspect="1" noChangeArrowheads="1"/>
            </p:cNvSpPr>
            <p:nvPr/>
          </p:nvSpPr>
          <p:spPr bwMode="auto">
            <a:xfrm rot="900000">
              <a:off x="2104" y="2362"/>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03" name="Oval 207"/>
            <p:cNvSpPr>
              <a:spLocks noChangeAspect="1" noChangeArrowheads="1"/>
            </p:cNvSpPr>
            <p:nvPr/>
          </p:nvSpPr>
          <p:spPr bwMode="auto">
            <a:xfrm rot="900000">
              <a:off x="1927" y="245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04" name="Oval 208"/>
            <p:cNvSpPr>
              <a:spLocks noChangeAspect="1" noChangeArrowheads="1"/>
            </p:cNvSpPr>
            <p:nvPr/>
          </p:nvSpPr>
          <p:spPr bwMode="auto">
            <a:xfrm rot="900000">
              <a:off x="1927" y="236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05" name="Oval 209"/>
            <p:cNvSpPr>
              <a:spLocks noChangeAspect="1" noChangeArrowheads="1"/>
            </p:cNvSpPr>
            <p:nvPr/>
          </p:nvSpPr>
          <p:spPr bwMode="auto">
            <a:xfrm rot="900000">
              <a:off x="2013" y="2362"/>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06" name="Oval 210"/>
            <p:cNvSpPr>
              <a:spLocks noChangeAspect="1" noChangeArrowheads="1"/>
            </p:cNvSpPr>
            <p:nvPr/>
          </p:nvSpPr>
          <p:spPr bwMode="auto">
            <a:xfrm rot="900000">
              <a:off x="2115" y="236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07" name="Oval 211"/>
            <p:cNvSpPr>
              <a:spLocks noChangeAspect="1" noChangeArrowheads="1"/>
            </p:cNvSpPr>
            <p:nvPr/>
          </p:nvSpPr>
          <p:spPr bwMode="auto">
            <a:xfrm rot="900000">
              <a:off x="2070" y="236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08" name="Oval 212"/>
            <p:cNvSpPr>
              <a:spLocks noChangeAspect="1" noChangeArrowheads="1"/>
            </p:cNvSpPr>
            <p:nvPr/>
          </p:nvSpPr>
          <p:spPr bwMode="auto">
            <a:xfrm rot="900000">
              <a:off x="2110" y="2313"/>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09" name="Oval 213"/>
            <p:cNvSpPr>
              <a:spLocks noChangeAspect="1" noChangeArrowheads="1"/>
            </p:cNvSpPr>
            <p:nvPr/>
          </p:nvSpPr>
          <p:spPr bwMode="auto">
            <a:xfrm rot="900000">
              <a:off x="2115" y="236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10" name="Oval 214"/>
            <p:cNvSpPr>
              <a:spLocks noChangeAspect="1" noChangeArrowheads="1"/>
            </p:cNvSpPr>
            <p:nvPr/>
          </p:nvSpPr>
          <p:spPr bwMode="auto">
            <a:xfrm rot="900000">
              <a:off x="1976" y="2362"/>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11" name="Oval 215"/>
            <p:cNvSpPr>
              <a:spLocks noChangeAspect="1" noChangeArrowheads="1"/>
            </p:cNvSpPr>
            <p:nvPr/>
          </p:nvSpPr>
          <p:spPr bwMode="auto">
            <a:xfrm rot="900000">
              <a:off x="2066" y="2453"/>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12" name="Oval 216"/>
            <p:cNvSpPr>
              <a:spLocks noChangeAspect="1" noChangeArrowheads="1"/>
            </p:cNvSpPr>
            <p:nvPr/>
          </p:nvSpPr>
          <p:spPr bwMode="auto">
            <a:xfrm rot="900000">
              <a:off x="2066" y="2362"/>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13" name="Oval 217"/>
            <p:cNvSpPr>
              <a:spLocks noChangeAspect="1" noChangeArrowheads="1"/>
            </p:cNvSpPr>
            <p:nvPr/>
          </p:nvSpPr>
          <p:spPr bwMode="auto">
            <a:xfrm rot="900000">
              <a:off x="2021" y="2453"/>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14" name="Oval 218"/>
            <p:cNvSpPr>
              <a:spLocks noChangeAspect="1" noChangeArrowheads="1"/>
            </p:cNvSpPr>
            <p:nvPr/>
          </p:nvSpPr>
          <p:spPr bwMode="auto">
            <a:xfrm rot="900000">
              <a:off x="2022" y="240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15" name="Oval 219"/>
            <p:cNvSpPr>
              <a:spLocks noChangeAspect="1" noChangeArrowheads="1"/>
            </p:cNvSpPr>
            <p:nvPr/>
          </p:nvSpPr>
          <p:spPr bwMode="auto">
            <a:xfrm rot="900000">
              <a:off x="2112" y="2498"/>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16" name="Oval 220"/>
            <p:cNvSpPr>
              <a:spLocks noChangeAspect="1" noChangeArrowheads="1"/>
            </p:cNvSpPr>
            <p:nvPr/>
          </p:nvSpPr>
          <p:spPr bwMode="auto">
            <a:xfrm rot="900000">
              <a:off x="2112" y="240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17" name="Oval 221"/>
            <p:cNvSpPr>
              <a:spLocks noChangeAspect="1" noChangeArrowheads="1"/>
            </p:cNvSpPr>
            <p:nvPr/>
          </p:nvSpPr>
          <p:spPr bwMode="auto">
            <a:xfrm rot="900000">
              <a:off x="2067" y="2498"/>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18" name="Oval 222"/>
            <p:cNvSpPr>
              <a:spLocks noChangeAspect="1" noChangeArrowheads="1"/>
            </p:cNvSpPr>
            <p:nvPr/>
          </p:nvSpPr>
          <p:spPr bwMode="auto">
            <a:xfrm rot="900000">
              <a:off x="1976" y="2362"/>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19" name="Oval 223"/>
            <p:cNvSpPr>
              <a:spLocks noChangeAspect="1" noChangeArrowheads="1"/>
            </p:cNvSpPr>
            <p:nvPr/>
          </p:nvSpPr>
          <p:spPr bwMode="auto">
            <a:xfrm rot="900000">
              <a:off x="2112" y="2498"/>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20" name="Oval 224"/>
            <p:cNvSpPr>
              <a:spLocks noChangeAspect="1" noChangeArrowheads="1"/>
            </p:cNvSpPr>
            <p:nvPr/>
          </p:nvSpPr>
          <p:spPr bwMode="auto">
            <a:xfrm rot="900000">
              <a:off x="2063" y="236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21" name="Oval 225"/>
            <p:cNvSpPr>
              <a:spLocks noChangeAspect="1" noChangeArrowheads="1"/>
            </p:cNvSpPr>
            <p:nvPr/>
          </p:nvSpPr>
          <p:spPr bwMode="auto">
            <a:xfrm rot="900000">
              <a:off x="1973" y="250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22" name="Oval 226"/>
            <p:cNvSpPr>
              <a:spLocks noChangeAspect="1" noChangeArrowheads="1"/>
            </p:cNvSpPr>
            <p:nvPr/>
          </p:nvSpPr>
          <p:spPr bwMode="auto">
            <a:xfrm rot="900000">
              <a:off x="2109" y="2409"/>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23" name="Oval 227"/>
            <p:cNvSpPr>
              <a:spLocks noChangeAspect="1" noChangeArrowheads="1"/>
            </p:cNvSpPr>
            <p:nvPr/>
          </p:nvSpPr>
          <p:spPr bwMode="auto">
            <a:xfrm rot="900000">
              <a:off x="2063" y="2591"/>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24" name="Oval 228"/>
            <p:cNvSpPr>
              <a:spLocks noChangeAspect="1" noChangeArrowheads="1"/>
            </p:cNvSpPr>
            <p:nvPr/>
          </p:nvSpPr>
          <p:spPr bwMode="auto">
            <a:xfrm rot="900000">
              <a:off x="2063" y="250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25" name="Oval 229"/>
            <p:cNvSpPr>
              <a:spLocks noChangeAspect="1" noChangeArrowheads="1"/>
            </p:cNvSpPr>
            <p:nvPr/>
          </p:nvSpPr>
          <p:spPr bwMode="auto">
            <a:xfrm rot="900000">
              <a:off x="2018" y="2409"/>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26" name="Oval 230"/>
            <p:cNvSpPr>
              <a:spLocks noChangeAspect="1" noChangeArrowheads="1"/>
            </p:cNvSpPr>
            <p:nvPr/>
          </p:nvSpPr>
          <p:spPr bwMode="auto">
            <a:xfrm rot="900000">
              <a:off x="2018" y="2591"/>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27" name="Oval 231"/>
            <p:cNvSpPr>
              <a:spLocks noChangeAspect="1" noChangeArrowheads="1"/>
            </p:cNvSpPr>
            <p:nvPr/>
          </p:nvSpPr>
          <p:spPr bwMode="auto">
            <a:xfrm rot="900000">
              <a:off x="2115" y="236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28" name="Oval 232"/>
            <p:cNvSpPr>
              <a:spLocks noChangeAspect="1" noChangeArrowheads="1"/>
            </p:cNvSpPr>
            <p:nvPr/>
          </p:nvSpPr>
          <p:spPr bwMode="auto">
            <a:xfrm rot="900000">
              <a:off x="2112" y="2498"/>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29" name="Oval 233"/>
            <p:cNvSpPr>
              <a:spLocks noChangeAspect="1" noChangeArrowheads="1"/>
            </p:cNvSpPr>
            <p:nvPr/>
          </p:nvSpPr>
          <p:spPr bwMode="auto">
            <a:xfrm rot="900000">
              <a:off x="2252" y="2449"/>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30" name="Oval 234"/>
            <p:cNvSpPr>
              <a:spLocks noChangeAspect="1" noChangeArrowheads="1"/>
            </p:cNvSpPr>
            <p:nvPr/>
          </p:nvSpPr>
          <p:spPr bwMode="auto">
            <a:xfrm rot="900000">
              <a:off x="2203" y="231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31" name="Oval 235"/>
            <p:cNvSpPr>
              <a:spLocks noChangeAspect="1" noChangeArrowheads="1"/>
            </p:cNvSpPr>
            <p:nvPr/>
          </p:nvSpPr>
          <p:spPr bwMode="auto">
            <a:xfrm rot="900000">
              <a:off x="2249" y="236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32" name="Oval 236"/>
            <p:cNvSpPr>
              <a:spLocks noChangeAspect="1" noChangeArrowheads="1"/>
            </p:cNvSpPr>
            <p:nvPr/>
          </p:nvSpPr>
          <p:spPr bwMode="auto">
            <a:xfrm rot="900000">
              <a:off x="2203" y="2451"/>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33" name="Oval 237"/>
            <p:cNvSpPr>
              <a:spLocks noChangeAspect="1" noChangeArrowheads="1"/>
            </p:cNvSpPr>
            <p:nvPr/>
          </p:nvSpPr>
          <p:spPr bwMode="auto">
            <a:xfrm rot="900000">
              <a:off x="2158" y="236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34" name="Oval 238"/>
            <p:cNvSpPr>
              <a:spLocks noChangeAspect="1" noChangeArrowheads="1"/>
            </p:cNvSpPr>
            <p:nvPr/>
          </p:nvSpPr>
          <p:spPr bwMode="auto">
            <a:xfrm rot="900000">
              <a:off x="2154" y="2408"/>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35" name="Oval 239"/>
            <p:cNvSpPr>
              <a:spLocks noChangeAspect="1" noChangeArrowheads="1"/>
            </p:cNvSpPr>
            <p:nvPr/>
          </p:nvSpPr>
          <p:spPr bwMode="auto">
            <a:xfrm rot="900000">
              <a:off x="2200" y="2453"/>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36" name="Oval 240"/>
            <p:cNvSpPr>
              <a:spLocks noChangeAspect="1" noChangeArrowheads="1"/>
            </p:cNvSpPr>
            <p:nvPr/>
          </p:nvSpPr>
          <p:spPr bwMode="auto">
            <a:xfrm rot="900000">
              <a:off x="2257" y="2496"/>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37" name="Oval 241"/>
            <p:cNvSpPr>
              <a:spLocks noChangeAspect="1" noChangeArrowheads="1"/>
            </p:cNvSpPr>
            <p:nvPr/>
          </p:nvSpPr>
          <p:spPr bwMode="auto">
            <a:xfrm rot="900000">
              <a:off x="2208" y="2589"/>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38" name="Oval 242"/>
            <p:cNvSpPr>
              <a:spLocks noChangeAspect="1" noChangeArrowheads="1"/>
            </p:cNvSpPr>
            <p:nvPr/>
          </p:nvSpPr>
          <p:spPr bwMode="auto">
            <a:xfrm rot="900000">
              <a:off x="2208" y="2498"/>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39" name="Oval 243"/>
            <p:cNvSpPr>
              <a:spLocks noChangeAspect="1" noChangeArrowheads="1"/>
            </p:cNvSpPr>
            <p:nvPr/>
          </p:nvSpPr>
          <p:spPr bwMode="auto">
            <a:xfrm rot="900000">
              <a:off x="2163" y="2589"/>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40" name="Oval 244"/>
            <p:cNvSpPr>
              <a:spLocks noChangeAspect="1" noChangeArrowheads="1"/>
            </p:cNvSpPr>
            <p:nvPr/>
          </p:nvSpPr>
          <p:spPr bwMode="auto">
            <a:xfrm rot="900000">
              <a:off x="2208" y="2589"/>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41" name="Oval 245"/>
            <p:cNvSpPr>
              <a:spLocks noChangeAspect="1" noChangeArrowheads="1"/>
            </p:cNvSpPr>
            <p:nvPr/>
          </p:nvSpPr>
          <p:spPr bwMode="auto">
            <a:xfrm rot="900000">
              <a:off x="2159" y="245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42" name="Oval 246"/>
            <p:cNvSpPr>
              <a:spLocks noChangeAspect="1" noChangeArrowheads="1"/>
            </p:cNvSpPr>
            <p:nvPr/>
          </p:nvSpPr>
          <p:spPr bwMode="auto">
            <a:xfrm rot="900000">
              <a:off x="2205" y="250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43" name="Oval 247"/>
            <p:cNvSpPr>
              <a:spLocks noChangeAspect="1" noChangeArrowheads="1"/>
            </p:cNvSpPr>
            <p:nvPr/>
          </p:nvSpPr>
          <p:spPr bwMode="auto">
            <a:xfrm rot="900000">
              <a:off x="2159" y="2682"/>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44" name="Oval 248"/>
            <p:cNvSpPr>
              <a:spLocks noChangeAspect="1" noChangeArrowheads="1"/>
            </p:cNvSpPr>
            <p:nvPr/>
          </p:nvSpPr>
          <p:spPr bwMode="auto">
            <a:xfrm rot="900000">
              <a:off x="2160" y="2591"/>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45" name="Oval 249"/>
            <p:cNvSpPr>
              <a:spLocks noChangeAspect="1" noChangeArrowheads="1"/>
            </p:cNvSpPr>
            <p:nvPr/>
          </p:nvSpPr>
          <p:spPr bwMode="auto">
            <a:xfrm rot="900000">
              <a:off x="2019" y="259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46" name="Oval 250"/>
            <p:cNvSpPr>
              <a:spLocks noChangeAspect="1" noChangeArrowheads="1"/>
            </p:cNvSpPr>
            <p:nvPr/>
          </p:nvSpPr>
          <p:spPr bwMode="auto">
            <a:xfrm rot="900000">
              <a:off x="1974" y="259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47" name="Oval 251"/>
            <p:cNvSpPr>
              <a:spLocks noChangeAspect="1" noChangeArrowheads="1"/>
            </p:cNvSpPr>
            <p:nvPr/>
          </p:nvSpPr>
          <p:spPr bwMode="auto">
            <a:xfrm rot="900000">
              <a:off x="2158" y="259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48" name="Oval 252"/>
            <p:cNvSpPr>
              <a:spLocks noChangeAspect="1" noChangeArrowheads="1"/>
            </p:cNvSpPr>
            <p:nvPr/>
          </p:nvSpPr>
          <p:spPr bwMode="auto">
            <a:xfrm rot="900000">
              <a:off x="2113" y="259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49" name="Oval 253"/>
            <p:cNvSpPr>
              <a:spLocks noChangeAspect="1" noChangeArrowheads="1"/>
            </p:cNvSpPr>
            <p:nvPr/>
          </p:nvSpPr>
          <p:spPr bwMode="auto">
            <a:xfrm rot="900000">
              <a:off x="1972" y="257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50" name="Oval 254"/>
            <p:cNvSpPr>
              <a:spLocks noChangeAspect="1" noChangeArrowheads="1"/>
            </p:cNvSpPr>
            <p:nvPr/>
          </p:nvSpPr>
          <p:spPr bwMode="auto">
            <a:xfrm rot="900000">
              <a:off x="1927" y="257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51" name="Oval 255"/>
            <p:cNvSpPr>
              <a:spLocks noChangeAspect="1" noChangeArrowheads="1"/>
            </p:cNvSpPr>
            <p:nvPr/>
          </p:nvSpPr>
          <p:spPr bwMode="auto">
            <a:xfrm rot="900000">
              <a:off x="2117" y="2568"/>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52" name="Oval 256"/>
            <p:cNvSpPr>
              <a:spLocks noChangeAspect="1" noChangeArrowheads="1"/>
            </p:cNvSpPr>
            <p:nvPr/>
          </p:nvSpPr>
          <p:spPr bwMode="auto">
            <a:xfrm rot="900000">
              <a:off x="2072" y="2568"/>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53" name="Oval 257"/>
            <p:cNvSpPr>
              <a:spLocks noChangeAspect="1" noChangeArrowheads="1"/>
            </p:cNvSpPr>
            <p:nvPr/>
          </p:nvSpPr>
          <p:spPr bwMode="auto">
            <a:xfrm rot="900000">
              <a:off x="2117" y="2568"/>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54" name="Oval 258"/>
            <p:cNvSpPr>
              <a:spLocks noChangeAspect="1" noChangeArrowheads="1"/>
            </p:cNvSpPr>
            <p:nvPr/>
          </p:nvSpPr>
          <p:spPr bwMode="auto">
            <a:xfrm rot="900000">
              <a:off x="2068" y="2661"/>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55" name="Oval 259"/>
            <p:cNvSpPr>
              <a:spLocks noChangeAspect="1" noChangeArrowheads="1"/>
            </p:cNvSpPr>
            <p:nvPr/>
          </p:nvSpPr>
          <p:spPr bwMode="auto">
            <a:xfrm rot="900000">
              <a:off x="2069" y="257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56" name="Oval 260"/>
            <p:cNvSpPr>
              <a:spLocks noChangeAspect="1" noChangeArrowheads="1"/>
            </p:cNvSpPr>
            <p:nvPr/>
          </p:nvSpPr>
          <p:spPr bwMode="auto">
            <a:xfrm rot="900000">
              <a:off x="2156" y="2232"/>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57" name="Oval 261"/>
            <p:cNvSpPr>
              <a:spLocks noChangeAspect="1" noChangeArrowheads="1"/>
            </p:cNvSpPr>
            <p:nvPr/>
          </p:nvSpPr>
          <p:spPr bwMode="auto">
            <a:xfrm rot="900000">
              <a:off x="2243" y="223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58" name="Oval 262"/>
            <p:cNvSpPr>
              <a:spLocks noChangeAspect="1" noChangeArrowheads="1"/>
            </p:cNvSpPr>
            <p:nvPr/>
          </p:nvSpPr>
          <p:spPr bwMode="auto">
            <a:xfrm rot="900000">
              <a:off x="2295" y="223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59" name="Oval 263"/>
            <p:cNvSpPr>
              <a:spLocks noChangeAspect="1" noChangeArrowheads="1"/>
            </p:cNvSpPr>
            <p:nvPr/>
          </p:nvSpPr>
          <p:spPr bwMode="auto">
            <a:xfrm rot="900000">
              <a:off x="2382" y="2232"/>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60" name="Oval 264"/>
            <p:cNvSpPr>
              <a:spLocks noChangeAspect="1" noChangeArrowheads="1"/>
            </p:cNvSpPr>
            <p:nvPr/>
          </p:nvSpPr>
          <p:spPr bwMode="auto">
            <a:xfrm rot="900000">
              <a:off x="2109" y="220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61" name="Oval 265"/>
            <p:cNvSpPr>
              <a:spLocks noChangeAspect="1" noChangeArrowheads="1"/>
            </p:cNvSpPr>
            <p:nvPr/>
          </p:nvSpPr>
          <p:spPr bwMode="auto">
            <a:xfrm rot="900000">
              <a:off x="2196" y="220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62" name="Oval 266"/>
            <p:cNvSpPr>
              <a:spLocks noChangeAspect="1" noChangeArrowheads="1"/>
            </p:cNvSpPr>
            <p:nvPr/>
          </p:nvSpPr>
          <p:spPr bwMode="auto">
            <a:xfrm rot="900000">
              <a:off x="2293" y="2383"/>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63" name="Oval 267"/>
            <p:cNvSpPr>
              <a:spLocks noChangeAspect="1" noChangeArrowheads="1"/>
            </p:cNvSpPr>
            <p:nvPr/>
          </p:nvSpPr>
          <p:spPr bwMode="auto">
            <a:xfrm rot="900000">
              <a:off x="2244" y="2249"/>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64" name="Oval 268"/>
            <p:cNvSpPr>
              <a:spLocks noChangeAspect="1" noChangeArrowheads="1"/>
            </p:cNvSpPr>
            <p:nvPr/>
          </p:nvSpPr>
          <p:spPr bwMode="auto">
            <a:xfrm rot="900000">
              <a:off x="2290" y="229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65" name="Oval 269"/>
            <p:cNvSpPr>
              <a:spLocks noChangeAspect="1" noChangeArrowheads="1"/>
            </p:cNvSpPr>
            <p:nvPr/>
          </p:nvSpPr>
          <p:spPr bwMode="auto">
            <a:xfrm rot="900000">
              <a:off x="2244" y="238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66" name="Oval 270"/>
            <p:cNvSpPr>
              <a:spLocks noChangeAspect="1" noChangeArrowheads="1"/>
            </p:cNvSpPr>
            <p:nvPr/>
          </p:nvSpPr>
          <p:spPr bwMode="auto">
            <a:xfrm rot="900000">
              <a:off x="2241" y="238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67" name="Oval 271"/>
            <p:cNvSpPr>
              <a:spLocks noChangeAspect="1" noChangeArrowheads="1"/>
            </p:cNvSpPr>
            <p:nvPr/>
          </p:nvSpPr>
          <p:spPr bwMode="auto">
            <a:xfrm rot="900000">
              <a:off x="2296" y="224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68" name="Oval 272"/>
            <p:cNvSpPr>
              <a:spLocks noChangeAspect="1" noChangeArrowheads="1"/>
            </p:cNvSpPr>
            <p:nvPr/>
          </p:nvSpPr>
          <p:spPr bwMode="auto">
            <a:xfrm rot="900000">
              <a:off x="2293" y="2383"/>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69" name="Oval 273"/>
            <p:cNvSpPr>
              <a:spLocks noChangeAspect="1" noChangeArrowheads="1"/>
            </p:cNvSpPr>
            <p:nvPr/>
          </p:nvSpPr>
          <p:spPr bwMode="auto">
            <a:xfrm rot="900000">
              <a:off x="2252" y="238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70" name="Oval 274"/>
            <p:cNvSpPr>
              <a:spLocks noChangeAspect="1" noChangeArrowheads="1"/>
            </p:cNvSpPr>
            <p:nvPr/>
          </p:nvSpPr>
          <p:spPr bwMode="auto">
            <a:xfrm rot="900000">
              <a:off x="2338" y="2292"/>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71" name="Oval 275"/>
            <p:cNvSpPr>
              <a:spLocks noChangeAspect="1" noChangeArrowheads="1"/>
            </p:cNvSpPr>
            <p:nvPr/>
          </p:nvSpPr>
          <p:spPr bwMode="auto">
            <a:xfrm rot="900000">
              <a:off x="2247" y="2338"/>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72" name="Oval 276"/>
            <p:cNvSpPr>
              <a:spLocks noChangeAspect="1" noChangeArrowheads="1"/>
            </p:cNvSpPr>
            <p:nvPr/>
          </p:nvSpPr>
          <p:spPr bwMode="auto">
            <a:xfrm rot="900000">
              <a:off x="2252" y="238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73" name="Oval 277"/>
            <p:cNvSpPr>
              <a:spLocks noChangeAspect="1" noChangeArrowheads="1"/>
            </p:cNvSpPr>
            <p:nvPr/>
          </p:nvSpPr>
          <p:spPr bwMode="auto">
            <a:xfrm rot="900000">
              <a:off x="2334" y="234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74" name="Oval 278"/>
            <p:cNvSpPr>
              <a:spLocks noChangeAspect="1" noChangeArrowheads="1"/>
            </p:cNvSpPr>
            <p:nvPr/>
          </p:nvSpPr>
          <p:spPr bwMode="auto">
            <a:xfrm rot="900000">
              <a:off x="2289" y="238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75" name="Oval 279"/>
            <p:cNvSpPr>
              <a:spLocks noChangeAspect="1" noChangeArrowheads="1"/>
            </p:cNvSpPr>
            <p:nvPr/>
          </p:nvSpPr>
          <p:spPr bwMode="auto">
            <a:xfrm rot="900000">
              <a:off x="2298" y="243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76" name="Oval 280"/>
            <p:cNvSpPr>
              <a:spLocks noChangeAspect="1" noChangeArrowheads="1"/>
            </p:cNvSpPr>
            <p:nvPr/>
          </p:nvSpPr>
          <p:spPr bwMode="auto">
            <a:xfrm rot="900000">
              <a:off x="2249" y="2523"/>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77" name="Oval 281"/>
            <p:cNvSpPr>
              <a:spLocks noChangeAspect="1" noChangeArrowheads="1"/>
            </p:cNvSpPr>
            <p:nvPr/>
          </p:nvSpPr>
          <p:spPr bwMode="auto">
            <a:xfrm rot="900000">
              <a:off x="2249" y="2432"/>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78" name="Oval 282"/>
            <p:cNvSpPr>
              <a:spLocks noChangeAspect="1" noChangeArrowheads="1"/>
            </p:cNvSpPr>
            <p:nvPr/>
          </p:nvSpPr>
          <p:spPr bwMode="auto">
            <a:xfrm rot="900000">
              <a:off x="2249" y="2523"/>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79" name="Oval 283"/>
            <p:cNvSpPr>
              <a:spLocks noChangeAspect="1" noChangeArrowheads="1"/>
            </p:cNvSpPr>
            <p:nvPr/>
          </p:nvSpPr>
          <p:spPr bwMode="auto">
            <a:xfrm rot="900000">
              <a:off x="2246" y="243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80" name="Oval 284"/>
            <p:cNvSpPr>
              <a:spLocks noChangeAspect="1" noChangeArrowheads="1"/>
            </p:cNvSpPr>
            <p:nvPr/>
          </p:nvSpPr>
          <p:spPr bwMode="auto">
            <a:xfrm rot="900000">
              <a:off x="2298" y="243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81" name="Oval 285"/>
            <p:cNvSpPr>
              <a:spLocks noChangeAspect="1" noChangeArrowheads="1"/>
            </p:cNvSpPr>
            <p:nvPr/>
          </p:nvSpPr>
          <p:spPr bwMode="auto">
            <a:xfrm rot="900000">
              <a:off x="2343" y="2521"/>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82" name="Oval 286"/>
            <p:cNvSpPr>
              <a:spLocks noChangeAspect="1" noChangeArrowheads="1"/>
            </p:cNvSpPr>
            <p:nvPr/>
          </p:nvSpPr>
          <p:spPr bwMode="auto">
            <a:xfrm rot="900000">
              <a:off x="2252" y="238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83" name="Oval 287"/>
            <p:cNvSpPr>
              <a:spLocks noChangeAspect="1" noChangeArrowheads="1"/>
            </p:cNvSpPr>
            <p:nvPr/>
          </p:nvSpPr>
          <p:spPr bwMode="auto">
            <a:xfrm rot="900000">
              <a:off x="2339" y="238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84" name="Oval 288"/>
            <p:cNvSpPr>
              <a:spLocks noChangeAspect="1" noChangeArrowheads="1"/>
            </p:cNvSpPr>
            <p:nvPr/>
          </p:nvSpPr>
          <p:spPr bwMode="auto">
            <a:xfrm rot="900000">
              <a:off x="2249" y="2523"/>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85" name="Oval 289"/>
            <p:cNvSpPr>
              <a:spLocks noChangeAspect="1" noChangeArrowheads="1"/>
            </p:cNvSpPr>
            <p:nvPr/>
          </p:nvSpPr>
          <p:spPr bwMode="auto">
            <a:xfrm rot="900000">
              <a:off x="2339" y="261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86" name="Oval 290"/>
            <p:cNvSpPr>
              <a:spLocks noChangeAspect="1" noChangeArrowheads="1"/>
            </p:cNvSpPr>
            <p:nvPr/>
          </p:nvSpPr>
          <p:spPr bwMode="auto">
            <a:xfrm rot="900000">
              <a:off x="2340" y="2523"/>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87" name="Oval 291"/>
            <p:cNvSpPr>
              <a:spLocks noChangeAspect="1" noChangeArrowheads="1"/>
            </p:cNvSpPr>
            <p:nvPr/>
          </p:nvSpPr>
          <p:spPr bwMode="auto">
            <a:xfrm rot="900000">
              <a:off x="2294" y="2432"/>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88" name="Oval 292"/>
            <p:cNvSpPr>
              <a:spLocks noChangeAspect="1" noChangeArrowheads="1"/>
            </p:cNvSpPr>
            <p:nvPr/>
          </p:nvSpPr>
          <p:spPr bwMode="auto">
            <a:xfrm rot="900000">
              <a:off x="2294" y="261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89" name="Oval 293"/>
            <p:cNvSpPr>
              <a:spLocks noChangeAspect="1" noChangeArrowheads="1"/>
            </p:cNvSpPr>
            <p:nvPr/>
          </p:nvSpPr>
          <p:spPr bwMode="auto">
            <a:xfrm rot="900000">
              <a:off x="2342" y="244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90" name="Oval 294"/>
            <p:cNvSpPr>
              <a:spLocks noChangeAspect="1" noChangeArrowheads="1"/>
            </p:cNvSpPr>
            <p:nvPr/>
          </p:nvSpPr>
          <p:spPr bwMode="auto">
            <a:xfrm rot="900000">
              <a:off x="2293" y="2313"/>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91" name="Oval 295"/>
            <p:cNvSpPr>
              <a:spLocks noChangeAspect="1" noChangeArrowheads="1"/>
            </p:cNvSpPr>
            <p:nvPr/>
          </p:nvSpPr>
          <p:spPr bwMode="auto">
            <a:xfrm rot="900000">
              <a:off x="2339" y="2358"/>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92" name="Oval 296"/>
            <p:cNvSpPr>
              <a:spLocks noChangeAspect="1" noChangeArrowheads="1"/>
            </p:cNvSpPr>
            <p:nvPr/>
          </p:nvSpPr>
          <p:spPr bwMode="auto">
            <a:xfrm rot="900000">
              <a:off x="2293" y="2449"/>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93" name="Oval 297"/>
            <p:cNvSpPr>
              <a:spLocks noChangeAspect="1" noChangeArrowheads="1"/>
            </p:cNvSpPr>
            <p:nvPr/>
          </p:nvSpPr>
          <p:spPr bwMode="auto">
            <a:xfrm rot="900000">
              <a:off x="2248" y="2358"/>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94" name="Oval 298"/>
            <p:cNvSpPr>
              <a:spLocks noChangeAspect="1" noChangeArrowheads="1"/>
            </p:cNvSpPr>
            <p:nvPr/>
          </p:nvSpPr>
          <p:spPr bwMode="auto">
            <a:xfrm rot="900000">
              <a:off x="2244" y="2406"/>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95" name="Oval 299"/>
            <p:cNvSpPr>
              <a:spLocks noChangeAspect="1" noChangeArrowheads="1"/>
            </p:cNvSpPr>
            <p:nvPr/>
          </p:nvSpPr>
          <p:spPr bwMode="auto">
            <a:xfrm rot="900000">
              <a:off x="2290" y="2451"/>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96" name="Oval 300"/>
            <p:cNvSpPr>
              <a:spLocks noChangeAspect="1" noChangeArrowheads="1"/>
            </p:cNvSpPr>
            <p:nvPr/>
          </p:nvSpPr>
          <p:spPr bwMode="auto">
            <a:xfrm rot="900000">
              <a:off x="2347" y="249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97" name="Oval 301"/>
            <p:cNvSpPr>
              <a:spLocks noChangeAspect="1" noChangeArrowheads="1"/>
            </p:cNvSpPr>
            <p:nvPr/>
          </p:nvSpPr>
          <p:spPr bwMode="auto">
            <a:xfrm rot="900000">
              <a:off x="2298" y="258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98" name="Oval 302"/>
            <p:cNvSpPr>
              <a:spLocks noChangeAspect="1" noChangeArrowheads="1"/>
            </p:cNvSpPr>
            <p:nvPr/>
          </p:nvSpPr>
          <p:spPr bwMode="auto">
            <a:xfrm rot="900000">
              <a:off x="2298" y="2496"/>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299" name="Oval 303"/>
            <p:cNvSpPr>
              <a:spLocks noChangeAspect="1" noChangeArrowheads="1"/>
            </p:cNvSpPr>
            <p:nvPr/>
          </p:nvSpPr>
          <p:spPr bwMode="auto">
            <a:xfrm rot="900000">
              <a:off x="2253" y="258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00" name="Oval 304"/>
            <p:cNvSpPr>
              <a:spLocks noChangeAspect="1" noChangeArrowheads="1"/>
            </p:cNvSpPr>
            <p:nvPr/>
          </p:nvSpPr>
          <p:spPr bwMode="auto">
            <a:xfrm rot="900000">
              <a:off x="2298" y="258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01" name="Oval 305"/>
            <p:cNvSpPr>
              <a:spLocks noChangeAspect="1" noChangeArrowheads="1"/>
            </p:cNvSpPr>
            <p:nvPr/>
          </p:nvSpPr>
          <p:spPr bwMode="auto">
            <a:xfrm rot="900000">
              <a:off x="2249" y="2453"/>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02" name="Oval 306"/>
            <p:cNvSpPr>
              <a:spLocks noChangeAspect="1" noChangeArrowheads="1"/>
            </p:cNvSpPr>
            <p:nvPr/>
          </p:nvSpPr>
          <p:spPr bwMode="auto">
            <a:xfrm rot="900000">
              <a:off x="2295" y="2498"/>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03" name="Oval 307"/>
            <p:cNvSpPr>
              <a:spLocks noChangeAspect="1" noChangeArrowheads="1"/>
            </p:cNvSpPr>
            <p:nvPr/>
          </p:nvSpPr>
          <p:spPr bwMode="auto">
            <a:xfrm rot="900000">
              <a:off x="2249" y="268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04" name="Oval 308"/>
            <p:cNvSpPr>
              <a:spLocks noChangeAspect="1" noChangeArrowheads="1"/>
            </p:cNvSpPr>
            <p:nvPr/>
          </p:nvSpPr>
          <p:spPr bwMode="auto">
            <a:xfrm rot="900000">
              <a:off x="2250" y="2589"/>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05" name="Oval 309"/>
            <p:cNvSpPr>
              <a:spLocks noChangeAspect="1" noChangeArrowheads="1"/>
            </p:cNvSpPr>
            <p:nvPr/>
          </p:nvSpPr>
          <p:spPr bwMode="auto">
            <a:xfrm rot="900000">
              <a:off x="2248" y="2593"/>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06" name="Oval 310"/>
            <p:cNvSpPr>
              <a:spLocks noChangeAspect="1" noChangeArrowheads="1"/>
            </p:cNvSpPr>
            <p:nvPr/>
          </p:nvSpPr>
          <p:spPr bwMode="auto">
            <a:xfrm rot="900000">
              <a:off x="2246" y="223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07" name="Oval 311"/>
            <p:cNvSpPr>
              <a:spLocks noChangeAspect="1" noChangeArrowheads="1"/>
            </p:cNvSpPr>
            <p:nvPr/>
          </p:nvSpPr>
          <p:spPr bwMode="auto">
            <a:xfrm rot="900000">
              <a:off x="2333" y="2232"/>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08" name="Oval 312"/>
            <p:cNvSpPr>
              <a:spLocks noChangeAspect="1" noChangeArrowheads="1"/>
            </p:cNvSpPr>
            <p:nvPr/>
          </p:nvSpPr>
          <p:spPr bwMode="auto">
            <a:xfrm rot="900000">
              <a:off x="2286" y="220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09" name="Oval 313"/>
            <p:cNvSpPr>
              <a:spLocks noChangeAspect="1" noChangeArrowheads="1"/>
            </p:cNvSpPr>
            <p:nvPr/>
          </p:nvSpPr>
          <p:spPr bwMode="auto">
            <a:xfrm rot="900000">
              <a:off x="1936" y="2249"/>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10" name="Oval 314"/>
            <p:cNvSpPr>
              <a:spLocks noChangeAspect="1" noChangeArrowheads="1"/>
            </p:cNvSpPr>
            <p:nvPr/>
          </p:nvSpPr>
          <p:spPr bwMode="auto">
            <a:xfrm rot="900000">
              <a:off x="1933" y="238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11" name="Oval 315"/>
            <p:cNvSpPr>
              <a:spLocks noChangeAspect="1" noChangeArrowheads="1"/>
            </p:cNvSpPr>
            <p:nvPr/>
          </p:nvSpPr>
          <p:spPr bwMode="auto">
            <a:xfrm rot="900000">
              <a:off x="1978" y="2296"/>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12" name="Oval 316"/>
            <p:cNvSpPr>
              <a:spLocks noChangeAspect="1" noChangeArrowheads="1"/>
            </p:cNvSpPr>
            <p:nvPr/>
          </p:nvSpPr>
          <p:spPr bwMode="auto">
            <a:xfrm rot="900000">
              <a:off x="1974" y="234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13" name="Oval 317"/>
            <p:cNvSpPr>
              <a:spLocks noChangeAspect="1" noChangeArrowheads="1"/>
            </p:cNvSpPr>
            <p:nvPr/>
          </p:nvSpPr>
          <p:spPr bwMode="auto">
            <a:xfrm rot="900000">
              <a:off x="1929" y="2389"/>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14" name="Oval 318"/>
            <p:cNvSpPr>
              <a:spLocks noChangeAspect="1" noChangeArrowheads="1"/>
            </p:cNvSpPr>
            <p:nvPr/>
          </p:nvSpPr>
          <p:spPr bwMode="auto">
            <a:xfrm rot="900000">
              <a:off x="1986" y="238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15" name="Oval 319"/>
            <p:cNvSpPr>
              <a:spLocks noChangeAspect="1" noChangeArrowheads="1"/>
            </p:cNvSpPr>
            <p:nvPr/>
          </p:nvSpPr>
          <p:spPr bwMode="auto">
            <a:xfrm rot="900000">
              <a:off x="1982" y="248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16" name="Oval 320"/>
            <p:cNvSpPr>
              <a:spLocks noChangeAspect="1" noChangeArrowheads="1"/>
            </p:cNvSpPr>
            <p:nvPr/>
          </p:nvSpPr>
          <p:spPr bwMode="auto">
            <a:xfrm rot="900000">
              <a:off x="1982" y="2389"/>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17" name="Oval 321"/>
            <p:cNvSpPr>
              <a:spLocks noChangeAspect="1" noChangeArrowheads="1"/>
            </p:cNvSpPr>
            <p:nvPr/>
          </p:nvSpPr>
          <p:spPr bwMode="auto">
            <a:xfrm rot="900000">
              <a:off x="1937" y="248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18" name="Oval 322"/>
            <p:cNvSpPr>
              <a:spLocks noChangeAspect="1" noChangeArrowheads="1"/>
            </p:cNvSpPr>
            <p:nvPr/>
          </p:nvSpPr>
          <p:spPr bwMode="auto">
            <a:xfrm rot="900000">
              <a:off x="1938" y="243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19" name="Oval 323"/>
            <p:cNvSpPr>
              <a:spLocks noChangeAspect="1" noChangeArrowheads="1"/>
            </p:cNvSpPr>
            <p:nvPr/>
          </p:nvSpPr>
          <p:spPr bwMode="auto">
            <a:xfrm rot="900000">
              <a:off x="1983" y="252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20" name="Oval 324"/>
            <p:cNvSpPr>
              <a:spLocks noChangeAspect="1" noChangeArrowheads="1"/>
            </p:cNvSpPr>
            <p:nvPr/>
          </p:nvSpPr>
          <p:spPr bwMode="auto">
            <a:xfrm rot="900000">
              <a:off x="1979" y="2391"/>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21" name="Oval 325"/>
            <p:cNvSpPr>
              <a:spLocks noChangeAspect="1" noChangeArrowheads="1"/>
            </p:cNvSpPr>
            <p:nvPr/>
          </p:nvSpPr>
          <p:spPr bwMode="auto">
            <a:xfrm rot="900000">
              <a:off x="1979" y="2618"/>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22" name="Oval 326"/>
            <p:cNvSpPr>
              <a:spLocks noChangeAspect="1" noChangeArrowheads="1"/>
            </p:cNvSpPr>
            <p:nvPr/>
          </p:nvSpPr>
          <p:spPr bwMode="auto">
            <a:xfrm rot="900000">
              <a:off x="1979" y="252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23" name="Oval 327"/>
            <p:cNvSpPr>
              <a:spLocks noChangeAspect="1" noChangeArrowheads="1"/>
            </p:cNvSpPr>
            <p:nvPr/>
          </p:nvSpPr>
          <p:spPr bwMode="auto">
            <a:xfrm rot="900000">
              <a:off x="1934" y="2436"/>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24" name="Oval 328"/>
            <p:cNvSpPr>
              <a:spLocks noChangeAspect="1" noChangeArrowheads="1"/>
            </p:cNvSpPr>
            <p:nvPr/>
          </p:nvSpPr>
          <p:spPr bwMode="auto">
            <a:xfrm rot="900000">
              <a:off x="1934" y="2618"/>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25" name="Oval 329"/>
            <p:cNvSpPr>
              <a:spLocks noChangeAspect="1" noChangeArrowheads="1"/>
            </p:cNvSpPr>
            <p:nvPr/>
          </p:nvSpPr>
          <p:spPr bwMode="auto">
            <a:xfrm rot="900000">
              <a:off x="1976" y="222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26" name="Oval 330"/>
            <p:cNvSpPr>
              <a:spLocks noChangeAspect="1" noChangeArrowheads="1"/>
            </p:cNvSpPr>
            <p:nvPr/>
          </p:nvSpPr>
          <p:spPr bwMode="auto">
            <a:xfrm rot="900000">
              <a:off x="1976" y="236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27" name="Oval 331"/>
            <p:cNvSpPr>
              <a:spLocks noChangeAspect="1" noChangeArrowheads="1"/>
            </p:cNvSpPr>
            <p:nvPr/>
          </p:nvSpPr>
          <p:spPr bwMode="auto">
            <a:xfrm rot="900000">
              <a:off x="1931" y="2269"/>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28" name="Oval 332"/>
            <p:cNvSpPr>
              <a:spLocks noChangeAspect="1" noChangeArrowheads="1"/>
            </p:cNvSpPr>
            <p:nvPr/>
          </p:nvSpPr>
          <p:spPr bwMode="auto">
            <a:xfrm rot="900000">
              <a:off x="1927" y="231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29" name="Oval 333"/>
            <p:cNvSpPr>
              <a:spLocks noChangeAspect="1" noChangeArrowheads="1"/>
            </p:cNvSpPr>
            <p:nvPr/>
          </p:nvSpPr>
          <p:spPr bwMode="auto">
            <a:xfrm rot="900000">
              <a:off x="1973" y="2362"/>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30" name="Oval 334"/>
            <p:cNvSpPr>
              <a:spLocks noChangeAspect="1" noChangeArrowheads="1"/>
            </p:cNvSpPr>
            <p:nvPr/>
          </p:nvSpPr>
          <p:spPr bwMode="auto">
            <a:xfrm rot="900000">
              <a:off x="1984" y="236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31" name="Oval 335"/>
            <p:cNvSpPr>
              <a:spLocks noChangeAspect="1" noChangeArrowheads="1"/>
            </p:cNvSpPr>
            <p:nvPr/>
          </p:nvSpPr>
          <p:spPr bwMode="auto">
            <a:xfrm rot="900000">
              <a:off x="1939" y="236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32" name="Oval 336"/>
            <p:cNvSpPr>
              <a:spLocks noChangeAspect="1" noChangeArrowheads="1"/>
            </p:cNvSpPr>
            <p:nvPr/>
          </p:nvSpPr>
          <p:spPr bwMode="auto">
            <a:xfrm rot="900000">
              <a:off x="1979" y="2313"/>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33" name="Oval 337"/>
            <p:cNvSpPr>
              <a:spLocks noChangeAspect="1" noChangeArrowheads="1"/>
            </p:cNvSpPr>
            <p:nvPr/>
          </p:nvSpPr>
          <p:spPr bwMode="auto">
            <a:xfrm rot="900000">
              <a:off x="1984" y="236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34" name="Oval 338"/>
            <p:cNvSpPr>
              <a:spLocks noChangeAspect="1" noChangeArrowheads="1"/>
            </p:cNvSpPr>
            <p:nvPr/>
          </p:nvSpPr>
          <p:spPr bwMode="auto">
            <a:xfrm rot="900000">
              <a:off x="1935" y="2453"/>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35" name="Oval 339"/>
            <p:cNvSpPr>
              <a:spLocks noChangeAspect="1" noChangeArrowheads="1"/>
            </p:cNvSpPr>
            <p:nvPr/>
          </p:nvSpPr>
          <p:spPr bwMode="auto">
            <a:xfrm rot="900000">
              <a:off x="1935" y="2362"/>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36" name="Oval 340"/>
            <p:cNvSpPr>
              <a:spLocks noChangeAspect="1" noChangeArrowheads="1"/>
            </p:cNvSpPr>
            <p:nvPr/>
          </p:nvSpPr>
          <p:spPr bwMode="auto">
            <a:xfrm rot="900000">
              <a:off x="1981" y="2498"/>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37" name="Oval 341"/>
            <p:cNvSpPr>
              <a:spLocks noChangeAspect="1" noChangeArrowheads="1"/>
            </p:cNvSpPr>
            <p:nvPr/>
          </p:nvSpPr>
          <p:spPr bwMode="auto">
            <a:xfrm rot="900000">
              <a:off x="1981" y="240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38" name="Oval 342"/>
            <p:cNvSpPr>
              <a:spLocks noChangeAspect="1" noChangeArrowheads="1"/>
            </p:cNvSpPr>
            <p:nvPr/>
          </p:nvSpPr>
          <p:spPr bwMode="auto">
            <a:xfrm rot="900000">
              <a:off x="1936" y="2498"/>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39" name="Oval 343"/>
            <p:cNvSpPr>
              <a:spLocks noChangeAspect="1" noChangeArrowheads="1"/>
            </p:cNvSpPr>
            <p:nvPr/>
          </p:nvSpPr>
          <p:spPr bwMode="auto">
            <a:xfrm rot="900000">
              <a:off x="1981" y="2498"/>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40" name="Oval 344"/>
            <p:cNvSpPr>
              <a:spLocks noChangeAspect="1" noChangeArrowheads="1"/>
            </p:cNvSpPr>
            <p:nvPr/>
          </p:nvSpPr>
          <p:spPr bwMode="auto">
            <a:xfrm rot="900000">
              <a:off x="1932" y="236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41" name="Oval 345"/>
            <p:cNvSpPr>
              <a:spLocks noChangeAspect="1" noChangeArrowheads="1"/>
            </p:cNvSpPr>
            <p:nvPr/>
          </p:nvSpPr>
          <p:spPr bwMode="auto">
            <a:xfrm rot="900000">
              <a:off x="1978" y="2409"/>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42" name="Oval 346"/>
            <p:cNvSpPr>
              <a:spLocks noChangeAspect="1" noChangeArrowheads="1"/>
            </p:cNvSpPr>
            <p:nvPr/>
          </p:nvSpPr>
          <p:spPr bwMode="auto">
            <a:xfrm rot="900000">
              <a:off x="1932" y="2591"/>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43" name="Oval 347"/>
            <p:cNvSpPr>
              <a:spLocks noChangeAspect="1" noChangeArrowheads="1"/>
            </p:cNvSpPr>
            <p:nvPr/>
          </p:nvSpPr>
          <p:spPr bwMode="auto">
            <a:xfrm rot="900000">
              <a:off x="1932" y="250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44" name="Oval 348"/>
            <p:cNvSpPr>
              <a:spLocks noChangeAspect="1" noChangeArrowheads="1"/>
            </p:cNvSpPr>
            <p:nvPr/>
          </p:nvSpPr>
          <p:spPr bwMode="auto">
            <a:xfrm rot="900000">
              <a:off x="1984" y="236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45" name="Oval 349"/>
            <p:cNvSpPr>
              <a:spLocks noChangeAspect="1" noChangeArrowheads="1"/>
            </p:cNvSpPr>
            <p:nvPr/>
          </p:nvSpPr>
          <p:spPr bwMode="auto">
            <a:xfrm rot="900000">
              <a:off x="1981" y="2498"/>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46" name="Oval 350"/>
            <p:cNvSpPr>
              <a:spLocks noChangeAspect="1" noChangeArrowheads="1"/>
            </p:cNvSpPr>
            <p:nvPr/>
          </p:nvSpPr>
          <p:spPr bwMode="auto">
            <a:xfrm rot="900000">
              <a:off x="1982" y="259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47" name="Oval 351"/>
            <p:cNvSpPr>
              <a:spLocks noChangeAspect="1" noChangeArrowheads="1"/>
            </p:cNvSpPr>
            <p:nvPr/>
          </p:nvSpPr>
          <p:spPr bwMode="auto">
            <a:xfrm rot="900000">
              <a:off x="1986" y="2568"/>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48" name="Oval 352"/>
            <p:cNvSpPr>
              <a:spLocks noChangeAspect="1" noChangeArrowheads="1"/>
            </p:cNvSpPr>
            <p:nvPr/>
          </p:nvSpPr>
          <p:spPr bwMode="auto">
            <a:xfrm rot="900000">
              <a:off x="1941" y="2568"/>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49" name="Oval 353"/>
            <p:cNvSpPr>
              <a:spLocks noChangeAspect="1" noChangeArrowheads="1"/>
            </p:cNvSpPr>
            <p:nvPr/>
          </p:nvSpPr>
          <p:spPr bwMode="auto">
            <a:xfrm rot="900000">
              <a:off x="1986" y="2568"/>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50" name="Oval 354"/>
            <p:cNvSpPr>
              <a:spLocks noChangeAspect="1" noChangeArrowheads="1"/>
            </p:cNvSpPr>
            <p:nvPr/>
          </p:nvSpPr>
          <p:spPr bwMode="auto">
            <a:xfrm rot="900000">
              <a:off x="1937" y="2661"/>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51" name="Oval 355"/>
            <p:cNvSpPr>
              <a:spLocks noChangeAspect="1" noChangeArrowheads="1"/>
            </p:cNvSpPr>
            <p:nvPr/>
          </p:nvSpPr>
          <p:spPr bwMode="auto">
            <a:xfrm rot="900000">
              <a:off x="1938" y="257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52" name="Oval 356"/>
            <p:cNvSpPr>
              <a:spLocks noChangeAspect="1" noChangeArrowheads="1"/>
            </p:cNvSpPr>
            <p:nvPr/>
          </p:nvSpPr>
          <p:spPr bwMode="auto">
            <a:xfrm rot="900000">
              <a:off x="1978" y="220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53" name="Oval 357"/>
            <p:cNvSpPr>
              <a:spLocks noChangeAspect="1" noChangeArrowheads="1"/>
            </p:cNvSpPr>
            <p:nvPr/>
          </p:nvSpPr>
          <p:spPr bwMode="auto">
            <a:xfrm rot="900000">
              <a:off x="1886" y="2453"/>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54" name="Oval 358"/>
            <p:cNvSpPr>
              <a:spLocks noChangeAspect="1" noChangeArrowheads="1"/>
            </p:cNvSpPr>
            <p:nvPr/>
          </p:nvSpPr>
          <p:spPr bwMode="auto">
            <a:xfrm rot="900000">
              <a:off x="1845" y="245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55" name="Oval 359"/>
            <p:cNvSpPr>
              <a:spLocks noChangeAspect="1" noChangeArrowheads="1"/>
            </p:cNvSpPr>
            <p:nvPr/>
          </p:nvSpPr>
          <p:spPr bwMode="auto">
            <a:xfrm rot="900000">
              <a:off x="1931" y="2362"/>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56" name="Oval 360"/>
            <p:cNvSpPr>
              <a:spLocks noChangeAspect="1" noChangeArrowheads="1"/>
            </p:cNvSpPr>
            <p:nvPr/>
          </p:nvSpPr>
          <p:spPr bwMode="auto">
            <a:xfrm rot="900000">
              <a:off x="1840" y="2408"/>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57" name="Oval 361"/>
            <p:cNvSpPr>
              <a:spLocks noChangeAspect="1" noChangeArrowheads="1"/>
            </p:cNvSpPr>
            <p:nvPr/>
          </p:nvSpPr>
          <p:spPr bwMode="auto">
            <a:xfrm rot="900000">
              <a:off x="1845" y="245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58" name="Oval 362"/>
            <p:cNvSpPr>
              <a:spLocks noChangeAspect="1" noChangeArrowheads="1"/>
            </p:cNvSpPr>
            <p:nvPr/>
          </p:nvSpPr>
          <p:spPr bwMode="auto">
            <a:xfrm rot="900000">
              <a:off x="1927" y="241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59" name="Oval 363"/>
            <p:cNvSpPr>
              <a:spLocks noChangeAspect="1" noChangeArrowheads="1"/>
            </p:cNvSpPr>
            <p:nvPr/>
          </p:nvSpPr>
          <p:spPr bwMode="auto">
            <a:xfrm rot="900000">
              <a:off x="1796" y="2548"/>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60" name="Oval 364"/>
            <p:cNvSpPr>
              <a:spLocks noChangeAspect="1" noChangeArrowheads="1"/>
            </p:cNvSpPr>
            <p:nvPr/>
          </p:nvSpPr>
          <p:spPr bwMode="auto">
            <a:xfrm rot="900000">
              <a:off x="1882" y="245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61" name="Oval 365"/>
            <p:cNvSpPr>
              <a:spLocks noChangeAspect="1" noChangeArrowheads="1"/>
            </p:cNvSpPr>
            <p:nvPr/>
          </p:nvSpPr>
          <p:spPr bwMode="auto">
            <a:xfrm rot="900000">
              <a:off x="1939" y="2453"/>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62" name="Oval 366"/>
            <p:cNvSpPr>
              <a:spLocks noChangeAspect="1" noChangeArrowheads="1"/>
            </p:cNvSpPr>
            <p:nvPr/>
          </p:nvSpPr>
          <p:spPr bwMode="auto">
            <a:xfrm rot="900000">
              <a:off x="1845" y="245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63" name="Oval 367"/>
            <p:cNvSpPr>
              <a:spLocks noChangeAspect="1" noChangeArrowheads="1"/>
            </p:cNvSpPr>
            <p:nvPr/>
          </p:nvSpPr>
          <p:spPr bwMode="auto">
            <a:xfrm rot="900000">
              <a:off x="1935" y="2546"/>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64" name="Oval 368"/>
            <p:cNvSpPr>
              <a:spLocks noChangeAspect="1" noChangeArrowheads="1"/>
            </p:cNvSpPr>
            <p:nvPr/>
          </p:nvSpPr>
          <p:spPr bwMode="auto">
            <a:xfrm rot="900000">
              <a:off x="1935" y="245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65" name="Oval 369"/>
            <p:cNvSpPr>
              <a:spLocks noChangeAspect="1" noChangeArrowheads="1"/>
            </p:cNvSpPr>
            <p:nvPr/>
          </p:nvSpPr>
          <p:spPr bwMode="auto">
            <a:xfrm rot="900000">
              <a:off x="1890" y="2546"/>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66" name="Oval 370"/>
            <p:cNvSpPr>
              <a:spLocks noChangeAspect="1" noChangeArrowheads="1"/>
            </p:cNvSpPr>
            <p:nvPr/>
          </p:nvSpPr>
          <p:spPr bwMode="auto">
            <a:xfrm rot="900000">
              <a:off x="1891" y="250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67" name="Oval 371"/>
            <p:cNvSpPr>
              <a:spLocks noChangeAspect="1" noChangeArrowheads="1"/>
            </p:cNvSpPr>
            <p:nvPr/>
          </p:nvSpPr>
          <p:spPr bwMode="auto">
            <a:xfrm rot="900000">
              <a:off x="1936" y="2591"/>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68" name="Oval 372"/>
            <p:cNvSpPr>
              <a:spLocks noChangeAspect="1" noChangeArrowheads="1"/>
            </p:cNvSpPr>
            <p:nvPr/>
          </p:nvSpPr>
          <p:spPr bwMode="auto">
            <a:xfrm rot="900000">
              <a:off x="1845" y="245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69" name="Oval 373"/>
            <p:cNvSpPr>
              <a:spLocks noChangeAspect="1" noChangeArrowheads="1"/>
            </p:cNvSpPr>
            <p:nvPr/>
          </p:nvSpPr>
          <p:spPr bwMode="auto">
            <a:xfrm rot="900000">
              <a:off x="1932" y="245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70" name="Oval 374"/>
            <p:cNvSpPr>
              <a:spLocks noChangeAspect="1" noChangeArrowheads="1"/>
            </p:cNvSpPr>
            <p:nvPr/>
          </p:nvSpPr>
          <p:spPr bwMode="auto">
            <a:xfrm rot="900000">
              <a:off x="1842" y="2593"/>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71" name="Oval 375"/>
            <p:cNvSpPr>
              <a:spLocks noChangeAspect="1" noChangeArrowheads="1"/>
            </p:cNvSpPr>
            <p:nvPr/>
          </p:nvSpPr>
          <p:spPr bwMode="auto">
            <a:xfrm rot="900000">
              <a:off x="1932" y="268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72" name="Oval 376"/>
            <p:cNvSpPr>
              <a:spLocks noChangeAspect="1" noChangeArrowheads="1"/>
            </p:cNvSpPr>
            <p:nvPr/>
          </p:nvSpPr>
          <p:spPr bwMode="auto">
            <a:xfrm rot="900000">
              <a:off x="1932" y="2593"/>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73" name="Oval 377"/>
            <p:cNvSpPr>
              <a:spLocks noChangeAspect="1" noChangeArrowheads="1"/>
            </p:cNvSpPr>
            <p:nvPr/>
          </p:nvSpPr>
          <p:spPr bwMode="auto">
            <a:xfrm rot="900000">
              <a:off x="1887" y="2502"/>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74" name="Oval 378"/>
            <p:cNvSpPr>
              <a:spLocks noChangeAspect="1" noChangeArrowheads="1"/>
            </p:cNvSpPr>
            <p:nvPr/>
          </p:nvSpPr>
          <p:spPr bwMode="auto">
            <a:xfrm rot="900000">
              <a:off x="1887" y="268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75" name="Oval 379"/>
            <p:cNvSpPr>
              <a:spLocks noChangeAspect="1" noChangeArrowheads="1"/>
            </p:cNvSpPr>
            <p:nvPr/>
          </p:nvSpPr>
          <p:spPr bwMode="auto">
            <a:xfrm rot="900000">
              <a:off x="1839" y="2426"/>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76" name="Oval 380"/>
            <p:cNvSpPr>
              <a:spLocks noChangeAspect="1" noChangeArrowheads="1"/>
            </p:cNvSpPr>
            <p:nvPr/>
          </p:nvSpPr>
          <p:spPr bwMode="auto">
            <a:xfrm rot="900000">
              <a:off x="1929" y="2426"/>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77" name="Oval 381"/>
            <p:cNvSpPr>
              <a:spLocks noChangeAspect="1" noChangeArrowheads="1"/>
            </p:cNvSpPr>
            <p:nvPr/>
          </p:nvSpPr>
          <p:spPr bwMode="auto">
            <a:xfrm rot="900000">
              <a:off x="1880" y="2383"/>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78" name="Oval 382"/>
            <p:cNvSpPr>
              <a:spLocks noChangeAspect="1" noChangeArrowheads="1"/>
            </p:cNvSpPr>
            <p:nvPr/>
          </p:nvSpPr>
          <p:spPr bwMode="auto">
            <a:xfrm rot="900000">
              <a:off x="1926" y="2428"/>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79" name="Oval 383"/>
            <p:cNvSpPr>
              <a:spLocks noChangeAspect="1" noChangeArrowheads="1"/>
            </p:cNvSpPr>
            <p:nvPr/>
          </p:nvSpPr>
          <p:spPr bwMode="auto">
            <a:xfrm rot="900000">
              <a:off x="1937" y="2426"/>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80" name="Oval 384"/>
            <p:cNvSpPr>
              <a:spLocks noChangeAspect="1" noChangeArrowheads="1"/>
            </p:cNvSpPr>
            <p:nvPr/>
          </p:nvSpPr>
          <p:spPr bwMode="auto">
            <a:xfrm rot="900000">
              <a:off x="1892" y="2426"/>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81" name="Oval 385"/>
            <p:cNvSpPr>
              <a:spLocks noChangeAspect="1" noChangeArrowheads="1"/>
            </p:cNvSpPr>
            <p:nvPr/>
          </p:nvSpPr>
          <p:spPr bwMode="auto">
            <a:xfrm rot="900000">
              <a:off x="1932" y="2379"/>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82" name="Oval 386"/>
            <p:cNvSpPr>
              <a:spLocks noChangeAspect="1" noChangeArrowheads="1"/>
            </p:cNvSpPr>
            <p:nvPr/>
          </p:nvSpPr>
          <p:spPr bwMode="auto">
            <a:xfrm rot="900000">
              <a:off x="1937" y="2426"/>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83" name="Oval 387"/>
            <p:cNvSpPr>
              <a:spLocks noChangeAspect="1" noChangeArrowheads="1"/>
            </p:cNvSpPr>
            <p:nvPr/>
          </p:nvSpPr>
          <p:spPr bwMode="auto">
            <a:xfrm rot="900000">
              <a:off x="1888" y="2519"/>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84" name="Oval 388"/>
            <p:cNvSpPr>
              <a:spLocks noChangeAspect="1" noChangeArrowheads="1"/>
            </p:cNvSpPr>
            <p:nvPr/>
          </p:nvSpPr>
          <p:spPr bwMode="auto">
            <a:xfrm rot="900000">
              <a:off x="1888" y="2428"/>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85" name="Oval 389"/>
            <p:cNvSpPr>
              <a:spLocks noChangeAspect="1" noChangeArrowheads="1"/>
            </p:cNvSpPr>
            <p:nvPr/>
          </p:nvSpPr>
          <p:spPr bwMode="auto">
            <a:xfrm rot="900000">
              <a:off x="1843" y="2519"/>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86" name="Oval 390"/>
            <p:cNvSpPr>
              <a:spLocks noChangeAspect="1" noChangeArrowheads="1"/>
            </p:cNvSpPr>
            <p:nvPr/>
          </p:nvSpPr>
          <p:spPr bwMode="auto">
            <a:xfrm rot="900000">
              <a:off x="1844" y="2473"/>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87" name="Oval 391"/>
            <p:cNvSpPr>
              <a:spLocks noChangeAspect="1" noChangeArrowheads="1"/>
            </p:cNvSpPr>
            <p:nvPr/>
          </p:nvSpPr>
          <p:spPr bwMode="auto">
            <a:xfrm rot="900000">
              <a:off x="1934" y="256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88" name="Oval 392"/>
            <p:cNvSpPr>
              <a:spLocks noChangeAspect="1" noChangeArrowheads="1"/>
            </p:cNvSpPr>
            <p:nvPr/>
          </p:nvSpPr>
          <p:spPr bwMode="auto">
            <a:xfrm rot="900000">
              <a:off x="1934" y="2473"/>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89" name="Oval 393"/>
            <p:cNvSpPr>
              <a:spLocks noChangeAspect="1" noChangeArrowheads="1"/>
            </p:cNvSpPr>
            <p:nvPr/>
          </p:nvSpPr>
          <p:spPr bwMode="auto">
            <a:xfrm rot="900000">
              <a:off x="1889" y="256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90" name="Oval 394"/>
            <p:cNvSpPr>
              <a:spLocks noChangeAspect="1" noChangeArrowheads="1"/>
            </p:cNvSpPr>
            <p:nvPr/>
          </p:nvSpPr>
          <p:spPr bwMode="auto">
            <a:xfrm rot="900000">
              <a:off x="1934" y="256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91" name="Oval 395"/>
            <p:cNvSpPr>
              <a:spLocks noChangeAspect="1" noChangeArrowheads="1"/>
            </p:cNvSpPr>
            <p:nvPr/>
          </p:nvSpPr>
          <p:spPr bwMode="auto">
            <a:xfrm rot="900000">
              <a:off x="1885" y="2430"/>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92" name="Oval 396"/>
            <p:cNvSpPr>
              <a:spLocks noChangeAspect="1" noChangeArrowheads="1"/>
            </p:cNvSpPr>
            <p:nvPr/>
          </p:nvSpPr>
          <p:spPr bwMode="auto">
            <a:xfrm rot="900000">
              <a:off x="1795" y="2566"/>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93" name="Oval 397"/>
            <p:cNvSpPr>
              <a:spLocks noChangeAspect="1" noChangeArrowheads="1"/>
            </p:cNvSpPr>
            <p:nvPr/>
          </p:nvSpPr>
          <p:spPr bwMode="auto">
            <a:xfrm rot="900000">
              <a:off x="1931" y="247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94" name="Oval 398"/>
            <p:cNvSpPr>
              <a:spLocks noChangeAspect="1" noChangeArrowheads="1"/>
            </p:cNvSpPr>
            <p:nvPr/>
          </p:nvSpPr>
          <p:spPr bwMode="auto">
            <a:xfrm rot="900000">
              <a:off x="1885" y="265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95" name="Oval 399"/>
            <p:cNvSpPr>
              <a:spLocks noChangeAspect="1" noChangeArrowheads="1"/>
            </p:cNvSpPr>
            <p:nvPr/>
          </p:nvSpPr>
          <p:spPr bwMode="auto">
            <a:xfrm rot="900000">
              <a:off x="1885" y="2566"/>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96" name="Oval 400"/>
            <p:cNvSpPr>
              <a:spLocks noChangeAspect="1" noChangeArrowheads="1"/>
            </p:cNvSpPr>
            <p:nvPr/>
          </p:nvSpPr>
          <p:spPr bwMode="auto">
            <a:xfrm rot="900000">
              <a:off x="1840" y="2475"/>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97" name="Oval 401"/>
            <p:cNvSpPr>
              <a:spLocks noChangeAspect="1" noChangeArrowheads="1"/>
            </p:cNvSpPr>
            <p:nvPr/>
          </p:nvSpPr>
          <p:spPr bwMode="auto">
            <a:xfrm rot="900000">
              <a:off x="1840" y="265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98" name="Oval 402"/>
            <p:cNvSpPr>
              <a:spLocks noChangeAspect="1" noChangeArrowheads="1"/>
            </p:cNvSpPr>
            <p:nvPr/>
          </p:nvSpPr>
          <p:spPr bwMode="auto">
            <a:xfrm rot="900000">
              <a:off x="1937" y="2426"/>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399" name="Oval 403"/>
            <p:cNvSpPr>
              <a:spLocks noChangeAspect="1" noChangeArrowheads="1"/>
            </p:cNvSpPr>
            <p:nvPr/>
          </p:nvSpPr>
          <p:spPr bwMode="auto">
            <a:xfrm rot="900000">
              <a:off x="1934" y="256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400" name="Oval 404"/>
            <p:cNvSpPr>
              <a:spLocks noChangeAspect="1" noChangeArrowheads="1"/>
            </p:cNvSpPr>
            <p:nvPr/>
          </p:nvSpPr>
          <p:spPr bwMode="auto">
            <a:xfrm rot="900000">
              <a:off x="1841" y="2663"/>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401" name="Oval 405"/>
            <p:cNvSpPr>
              <a:spLocks noChangeAspect="1" noChangeArrowheads="1"/>
            </p:cNvSpPr>
            <p:nvPr/>
          </p:nvSpPr>
          <p:spPr bwMode="auto">
            <a:xfrm rot="900000">
              <a:off x="1796" y="2663"/>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402" name="Oval 406"/>
            <p:cNvSpPr>
              <a:spLocks noChangeAspect="1" noChangeArrowheads="1"/>
            </p:cNvSpPr>
            <p:nvPr/>
          </p:nvSpPr>
          <p:spPr bwMode="auto">
            <a:xfrm rot="900000">
              <a:off x="1935" y="2661"/>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403" name="Oval 407"/>
            <p:cNvSpPr>
              <a:spLocks noChangeAspect="1" noChangeArrowheads="1"/>
            </p:cNvSpPr>
            <p:nvPr/>
          </p:nvSpPr>
          <p:spPr bwMode="auto">
            <a:xfrm rot="900000">
              <a:off x="1939" y="263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404" name="Oval 408"/>
            <p:cNvSpPr>
              <a:spLocks noChangeAspect="1" noChangeArrowheads="1"/>
            </p:cNvSpPr>
            <p:nvPr/>
          </p:nvSpPr>
          <p:spPr bwMode="auto">
            <a:xfrm rot="900000">
              <a:off x="1894" y="263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405" name="Oval 409"/>
            <p:cNvSpPr>
              <a:spLocks noChangeAspect="1" noChangeArrowheads="1"/>
            </p:cNvSpPr>
            <p:nvPr/>
          </p:nvSpPr>
          <p:spPr bwMode="auto">
            <a:xfrm rot="900000">
              <a:off x="1939" y="263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406" name="Oval 410"/>
            <p:cNvSpPr>
              <a:spLocks noChangeAspect="1" noChangeArrowheads="1"/>
            </p:cNvSpPr>
            <p:nvPr/>
          </p:nvSpPr>
          <p:spPr bwMode="auto">
            <a:xfrm rot="900000">
              <a:off x="1890" y="2727"/>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407" name="Oval 411"/>
            <p:cNvSpPr>
              <a:spLocks noChangeAspect="1" noChangeArrowheads="1"/>
            </p:cNvSpPr>
            <p:nvPr/>
          </p:nvSpPr>
          <p:spPr bwMode="auto">
            <a:xfrm rot="900000">
              <a:off x="1891" y="2636"/>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408" name="Oval 412"/>
            <p:cNvSpPr>
              <a:spLocks noChangeAspect="1" noChangeArrowheads="1"/>
            </p:cNvSpPr>
            <p:nvPr/>
          </p:nvSpPr>
          <p:spPr bwMode="auto">
            <a:xfrm rot="900000">
              <a:off x="1804" y="2546"/>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409" name="Oval 413"/>
            <p:cNvSpPr>
              <a:spLocks noChangeAspect="1" noChangeArrowheads="1"/>
            </p:cNvSpPr>
            <p:nvPr/>
          </p:nvSpPr>
          <p:spPr bwMode="auto">
            <a:xfrm rot="900000">
              <a:off x="1805" y="2591"/>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410" name="Oval 414"/>
            <p:cNvSpPr>
              <a:spLocks noChangeAspect="1" noChangeArrowheads="1"/>
            </p:cNvSpPr>
            <p:nvPr/>
          </p:nvSpPr>
          <p:spPr bwMode="auto">
            <a:xfrm rot="900000">
              <a:off x="1801" y="268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411" name="Oval 415"/>
            <p:cNvSpPr>
              <a:spLocks noChangeAspect="1" noChangeArrowheads="1"/>
            </p:cNvSpPr>
            <p:nvPr/>
          </p:nvSpPr>
          <p:spPr bwMode="auto">
            <a:xfrm rot="900000">
              <a:off x="1801" y="2593"/>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412" name="Oval 416"/>
            <p:cNvSpPr>
              <a:spLocks noChangeAspect="1" noChangeArrowheads="1"/>
            </p:cNvSpPr>
            <p:nvPr/>
          </p:nvSpPr>
          <p:spPr bwMode="auto">
            <a:xfrm rot="900000">
              <a:off x="1803" y="256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413" name="Oval 417"/>
            <p:cNvSpPr>
              <a:spLocks noChangeAspect="1" noChangeArrowheads="1"/>
            </p:cNvSpPr>
            <p:nvPr/>
          </p:nvSpPr>
          <p:spPr bwMode="auto">
            <a:xfrm rot="900000">
              <a:off x="1803" y="256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414" name="Oval 418"/>
            <p:cNvSpPr>
              <a:spLocks noChangeAspect="1" noChangeArrowheads="1"/>
            </p:cNvSpPr>
            <p:nvPr/>
          </p:nvSpPr>
          <p:spPr bwMode="auto">
            <a:xfrm rot="900000">
              <a:off x="1803" y="256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415" name="Oval 419"/>
            <p:cNvSpPr>
              <a:spLocks noChangeAspect="1" noChangeArrowheads="1"/>
            </p:cNvSpPr>
            <p:nvPr/>
          </p:nvSpPr>
          <p:spPr bwMode="auto">
            <a:xfrm rot="900000">
              <a:off x="1804" y="2661"/>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416" name="Oval 420"/>
            <p:cNvSpPr>
              <a:spLocks noChangeAspect="1" noChangeArrowheads="1"/>
            </p:cNvSpPr>
            <p:nvPr/>
          </p:nvSpPr>
          <p:spPr bwMode="auto">
            <a:xfrm rot="900000">
              <a:off x="1808" y="263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sp>
          <p:nvSpPr>
            <p:cNvPr id="417" name="Oval 421"/>
            <p:cNvSpPr>
              <a:spLocks noChangeAspect="1" noChangeArrowheads="1"/>
            </p:cNvSpPr>
            <p:nvPr/>
          </p:nvSpPr>
          <p:spPr bwMode="auto">
            <a:xfrm rot="900000">
              <a:off x="1808" y="2634"/>
              <a:ext cx="34" cy="68"/>
            </a:xfrm>
            <a:prstGeom prst="ellipse">
              <a:avLst/>
            </a:prstGeom>
            <a:gradFill rotWithShape="1">
              <a:gsLst>
                <a:gs pos="0">
                  <a:srgbClr val="3267DE">
                    <a:gamma/>
                    <a:tint val="31765"/>
                    <a:invGamma/>
                  </a:srgbClr>
                </a:gs>
                <a:gs pos="100000">
                  <a:srgbClr val="3267DE"/>
                </a:gs>
              </a:gsLst>
              <a:lin ang="2700000" scaled="1"/>
            </a:gradFill>
            <a:ln w="9525">
              <a:noFill/>
              <a:round/>
              <a:headEnd/>
              <a:tailEnd/>
            </a:ln>
            <a:effectLst/>
          </p:spPr>
          <p:txBody>
            <a:bodyPr wrap="none" anchor="ctr"/>
            <a:lstStyle/>
            <a:p>
              <a:endParaRPr lang="ja-JP" altLang="en-US"/>
            </a:p>
          </p:txBody>
        </p:sp>
      </p:grpSp>
      <p:sp>
        <p:nvSpPr>
          <p:cNvPr id="418" name="Rectangle 70"/>
          <p:cNvSpPr>
            <a:spLocks noChangeArrowheads="1"/>
          </p:cNvSpPr>
          <p:nvPr/>
        </p:nvSpPr>
        <p:spPr bwMode="auto">
          <a:xfrm>
            <a:off x="0" y="-27384"/>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2800" b="1" dirty="0" smtClean="0"/>
              <a:t>Meteorological Observation System by JMA</a:t>
            </a:r>
            <a:endParaRPr lang="en-US" altLang="ja-JP" sz="2800" b="1" dirty="0"/>
          </a:p>
        </p:txBody>
      </p:sp>
      <p:sp>
        <p:nvSpPr>
          <p:cNvPr id="419" name="テキスト ボックス 418"/>
          <p:cNvSpPr txBox="1"/>
          <p:nvPr/>
        </p:nvSpPr>
        <p:spPr>
          <a:xfrm>
            <a:off x="5868144" y="764704"/>
            <a:ext cx="2160240" cy="584775"/>
          </a:xfrm>
          <a:prstGeom prst="rect">
            <a:avLst/>
          </a:prstGeom>
          <a:solidFill>
            <a:schemeClr val="bg1"/>
          </a:solidFill>
          <a:ln>
            <a:solidFill>
              <a:schemeClr val="tx1"/>
            </a:solidFill>
          </a:ln>
        </p:spPr>
        <p:txBody>
          <a:bodyPr wrap="square" rtlCol="0">
            <a:spAutoFit/>
          </a:bodyPr>
          <a:lstStyle/>
          <a:p>
            <a:r>
              <a:rPr lang="en-US" altLang="ja-JP" sz="1600" dirty="0" smtClean="0"/>
              <a:t>Meteorological Satellite</a:t>
            </a:r>
          </a:p>
          <a:p>
            <a:r>
              <a:rPr kumimoji="1" lang="en-US" altLang="ja-JP" sz="1600" dirty="0" smtClean="0"/>
              <a:t>(MTSAT)</a:t>
            </a:r>
            <a:endParaRPr kumimoji="1" lang="ja-JP" altLang="en-US" sz="1600" dirty="0"/>
          </a:p>
        </p:txBody>
      </p:sp>
      <p:sp>
        <p:nvSpPr>
          <p:cNvPr id="420" name="テキスト ボックス 419"/>
          <p:cNvSpPr txBox="1"/>
          <p:nvPr/>
        </p:nvSpPr>
        <p:spPr>
          <a:xfrm>
            <a:off x="6156176" y="3140968"/>
            <a:ext cx="2592288" cy="338554"/>
          </a:xfrm>
          <a:prstGeom prst="rect">
            <a:avLst/>
          </a:prstGeom>
          <a:solidFill>
            <a:schemeClr val="bg1"/>
          </a:solidFill>
          <a:ln>
            <a:solidFill>
              <a:schemeClr val="tx1"/>
            </a:solidFill>
          </a:ln>
        </p:spPr>
        <p:txBody>
          <a:bodyPr wrap="square" rtlCol="0">
            <a:spAutoFit/>
          </a:bodyPr>
          <a:lstStyle/>
          <a:p>
            <a:r>
              <a:rPr lang="en-US" altLang="ja-JP" sz="1600" dirty="0" smtClean="0"/>
              <a:t>Automated Balloon Launcher</a:t>
            </a:r>
            <a:endParaRPr kumimoji="1" lang="ja-JP" altLang="en-US" sz="1600" dirty="0"/>
          </a:p>
        </p:txBody>
      </p:sp>
      <p:sp>
        <p:nvSpPr>
          <p:cNvPr id="421" name="テキスト ボックス 420"/>
          <p:cNvSpPr txBox="1"/>
          <p:nvPr/>
        </p:nvSpPr>
        <p:spPr>
          <a:xfrm>
            <a:off x="6732240" y="4149080"/>
            <a:ext cx="2016224" cy="338554"/>
          </a:xfrm>
          <a:prstGeom prst="rect">
            <a:avLst/>
          </a:prstGeom>
          <a:solidFill>
            <a:schemeClr val="bg1"/>
          </a:solidFill>
          <a:ln>
            <a:solidFill>
              <a:schemeClr val="tx1"/>
            </a:solidFill>
          </a:ln>
        </p:spPr>
        <p:txBody>
          <a:bodyPr wrap="square" rtlCol="0">
            <a:spAutoFit/>
          </a:bodyPr>
          <a:lstStyle/>
          <a:p>
            <a:r>
              <a:rPr lang="en-US" altLang="ja-JP" sz="1600" dirty="0" smtClean="0"/>
              <a:t>Meteorological Radar</a:t>
            </a:r>
            <a:endParaRPr kumimoji="1" lang="ja-JP" altLang="en-US" sz="1600" dirty="0"/>
          </a:p>
        </p:txBody>
      </p:sp>
      <p:sp>
        <p:nvSpPr>
          <p:cNvPr id="422" name="テキスト ボックス 421"/>
          <p:cNvSpPr txBox="1"/>
          <p:nvPr/>
        </p:nvSpPr>
        <p:spPr>
          <a:xfrm>
            <a:off x="6156176" y="5085184"/>
            <a:ext cx="1656184" cy="338554"/>
          </a:xfrm>
          <a:prstGeom prst="rect">
            <a:avLst/>
          </a:prstGeom>
          <a:solidFill>
            <a:schemeClr val="bg1"/>
          </a:solidFill>
          <a:ln>
            <a:solidFill>
              <a:schemeClr val="tx1"/>
            </a:solidFill>
          </a:ln>
        </p:spPr>
        <p:txBody>
          <a:bodyPr wrap="square" rtlCol="0">
            <a:spAutoFit/>
          </a:bodyPr>
          <a:lstStyle/>
          <a:p>
            <a:r>
              <a:rPr lang="en-US" altLang="ja-JP" sz="1600" dirty="0" smtClean="0"/>
              <a:t>Weather Station</a:t>
            </a:r>
            <a:endParaRPr kumimoji="1" lang="ja-JP" altLang="en-US" sz="1600" dirty="0"/>
          </a:p>
        </p:txBody>
      </p:sp>
      <p:sp>
        <p:nvSpPr>
          <p:cNvPr id="423" name="テキスト ボックス 422"/>
          <p:cNvSpPr txBox="1"/>
          <p:nvPr/>
        </p:nvSpPr>
        <p:spPr>
          <a:xfrm>
            <a:off x="3995936" y="5445224"/>
            <a:ext cx="1296144" cy="338554"/>
          </a:xfrm>
          <a:prstGeom prst="rect">
            <a:avLst/>
          </a:prstGeom>
          <a:solidFill>
            <a:schemeClr val="bg1"/>
          </a:solidFill>
          <a:ln>
            <a:solidFill>
              <a:schemeClr val="tx1"/>
            </a:solidFill>
          </a:ln>
        </p:spPr>
        <p:txBody>
          <a:bodyPr wrap="square" rtlCol="0">
            <a:spAutoFit/>
          </a:bodyPr>
          <a:lstStyle/>
          <a:p>
            <a:r>
              <a:rPr lang="en-US" altLang="ja-JP" sz="1600" dirty="0" smtClean="0"/>
              <a:t>Wind Profiler</a:t>
            </a:r>
            <a:endParaRPr kumimoji="1" lang="ja-JP" altLang="en-US" sz="1600" dirty="0"/>
          </a:p>
        </p:txBody>
      </p:sp>
      <p:sp>
        <p:nvSpPr>
          <p:cNvPr id="424" name="テキスト ボックス 423"/>
          <p:cNvSpPr txBox="1"/>
          <p:nvPr/>
        </p:nvSpPr>
        <p:spPr>
          <a:xfrm>
            <a:off x="1187624" y="4797152"/>
            <a:ext cx="1296144" cy="338554"/>
          </a:xfrm>
          <a:prstGeom prst="rect">
            <a:avLst/>
          </a:prstGeom>
          <a:solidFill>
            <a:schemeClr val="bg1"/>
          </a:solidFill>
          <a:ln>
            <a:solidFill>
              <a:schemeClr val="tx1"/>
            </a:solidFill>
          </a:ln>
        </p:spPr>
        <p:txBody>
          <a:bodyPr wrap="square" rtlCol="0">
            <a:spAutoFit/>
          </a:bodyPr>
          <a:lstStyle/>
          <a:p>
            <a:r>
              <a:rPr lang="en-US" altLang="ja-JP" sz="1600" dirty="0" smtClean="0"/>
              <a:t>Headquarter</a:t>
            </a:r>
            <a:endParaRPr kumimoji="1" lang="ja-JP" altLang="en-US" sz="1600" dirty="0"/>
          </a:p>
        </p:txBody>
      </p:sp>
      <p:grpSp>
        <p:nvGrpSpPr>
          <p:cNvPr id="425" name="Group 97"/>
          <p:cNvGrpSpPr>
            <a:grpSpLocks/>
          </p:cNvGrpSpPr>
          <p:nvPr/>
        </p:nvGrpSpPr>
        <p:grpSpPr bwMode="auto">
          <a:xfrm>
            <a:off x="899592" y="4365104"/>
            <a:ext cx="431800" cy="396875"/>
            <a:chOff x="2080" y="448"/>
            <a:chExt cx="1164" cy="892"/>
          </a:xfrm>
        </p:grpSpPr>
        <p:grpSp>
          <p:nvGrpSpPr>
            <p:cNvPr id="426" name="Group 98"/>
            <p:cNvGrpSpPr>
              <a:grpSpLocks/>
            </p:cNvGrpSpPr>
            <p:nvPr/>
          </p:nvGrpSpPr>
          <p:grpSpPr bwMode="auto">
            <a:xfrm>
              <a:off x="2080" y="744"/>
              <a:ext cx="1164" cy="596"/>
              <a:chOff x="340" y="1800"/>
              <a:chExt cx="1164" cy="596"/>
            </a:xfrm>
          </p:grpSpPr>
          <p:grpSp>
            <p:nvGrpSpPr>
              <p:cNvPr id="431" name="Group 99"/>
              <p:cNvGrpSpPr>
                <a:grpSpLocks/>
              </p:cNvGrpSpPr>
              <p:nvPr/>
            </p:nvGrpSpPr>
            <p:grpSpPr bwMode="auto">
              <a:xfrm>
                <a:off x="340" y="1800"/>
                <a:ext cx="1164" cy="596"/>
                <a:chOff x="340" y="1800"/>
                <a:chExt cx="1164" cy="596"/>
              </a:xfrm>
            </p:grpSpPr>
            <p:grpSp>
              <p:nvGrpSpPr>
                <p:cNvPr id="438" name="Group 100"/>
                <p:cNvGrpSpPr>
                  <a:grpSpLocks/>
                </p:cNvGrpSpPr>
                <p:nvPr/>
              </p:nvGrpSpPr>
              <p:grpSpPr bwMode="auto">
                <a:xfrm>
                  <a:off x="1012" y="1840"/>
                  <a:ext cx="344" cy="160"/>
                  <a:chOff x="972" y="1968"/>
                  <a:chExt cx="380" cy="216"/>
                </a:xfrm>
              </p:grpSpPr>
              <p:sp>
                <p:nvSpPr>
                  <p:cNvPr id="451" name="Freeform 101"/>
                  <p:cNvSpPr>
                    <a:spLocks/>
                  </p:cNvSpPr>
                  <p:nvPr/>
                </p:nvSpPr>
                <p:spPr bwMode="auto">
                  <a:xfrm>
                    <a:off x="976" y="1968"/>
                    <a:ext cx="376" cy="208"/>
                  </a:xfrm>
                  <a:custGeom>
                    <a:avLst/>
                    <a:gdLst/>
                    <a:ahLst/>
                    <a:cxnLst>
                      <a:cxn ang="0">
                        <a:pos x="0" y="0"/>
                      </a:cxn>
                      <a:cxn ang="0">
                        <a:pos x="0" y="200"/>
                      </a:cxn>
                      <a:cxn ang="0">
                        <a:pos x="368" y="208"/>
                      </a:cxn>
                      <a:cxn ang="0">
                        <a:pos x="376" y="4"/>
                      </a:cxn>
                    </a:cxnLst>
                    <a:rect l="0" t="0" r="r" b="b"/>
                    <a:pathLst>
                      <a:path w="376" h="208">
                        <a:moveTo>
                          <a:pt x="0" y="0"/>
                        </a:moveTo>
                        <a:lnTo>
                          <a:pt x="0" y="200"/>
                        </a:lnTo>
                        <a:lnTo>
                          <a:pt x="368" y="208"/>
                        </a:lnTo>
                        <a:lnTo>
                          <a:pt x="376" y="4"/>
                        </a:lnTo>
                      </a:path>
                    </a:pathLst>
                  </a:custGeom>
                  <a:solidFill>
                    <a:schemeClr val="accent1"/>
                  </a:solidFill>
                  <a:ln w="9525">
                    <a:solidFill>
                      <a:schemeClr val="tx1"/>
                    </a:solidFill>
                    <a:round/>
                    <a:headEnd/>
                    <a:tailEnd/>
                  </a:ln>
                  <a:effectLst/>
                </p:spPr>
                <p:txBody>
                  <a:bodyPr/>
                  <a:lstStyle/>
                  <a:p>
                    <a:endParaRPr lang="ja-JP" altLang="en-US"/>
                  </a:p>
                </p:txBody>
              </p:sp>
              <p:sp>
                <p:nvSpPr>
                  <p:cNvPr id="452" name="Freeform 102"/>
                  <p:cNvSpPr>
                    <a:spLocks/>
                  </p:cNvSpPr>
                  <p:nvPr/>
                </p:nvSpPr>
                <p:spPr bwMode="auto">
                  <a:xfrm>
                    <a:off x="972" y="2060"/>
                    <a:ext cx="376" cy="124"/>
                  </a:xfrm>
                  <a:custGeom>
                    <a:avLst/>
                    <a:gdLst/>
                    <a:ahLst/>
                    <a:cxnLst>
                      <a:cxn ang="0">
                        <a:pos x="24" y="0"/>
                      </a:cxn>
                      <a:cxn ang="0">
                        <a:pos x="0" y="116"/>
                      </a:cxn>
                      <a:cxn ang="0">
                        <a:pos x="104" y="80"/>
                      </a:cxn>
                      <a:cxn ang="0">
                        <a:pos x="280" y="84"/>
                      </a:cxn>
                      <a:cxn ang="0">
                        <a:pos x="364" y="4"/>
                      </a:cxn>
                      <a:cxn ang="0">
                        <a:pos x="376" y="124"/>
                      </a:cxn>
                      <a:cxn ang="0">
                        <a:pos x="284" y="88"/>
                      </a:cxn>
                      <a:cxn ang="0">
                        <a:pos x="104" y="84"/>
                      </a:cxn>
                    </a:cxnLst>
                    <a:rect l="0" t="0" r="r" b="b"/>
                    <a:pathLst>
                      <a:path w="376" h="124">
                        <a:moveTo>
                          <a:pt x="24" y="0"/>
                        </a:moveTo>
                        <a:lnTo>
                          <a:pt x="0" y="116"/>
                        </a:lnTo>
                        <a:lnTo>
                          <a:pt x="104" y="80"/>
                        </a:lnTo>
                        <a:lnTo>
                          <a:pt x="280" y="84"/>
                        </a:lnTo>
                        <a:lnTo>
                          <a:pt x="364" y="4"/>
                        </a:lnTo>
                        <a:lnTo>
                          <a:pt x="376" y="124"/>
                        </a:lnTo>
                        <a:lnTo>
                          <a:pt x="284" y="88"/>
                        </a:lnTo>
                        <a:lnTo>
                          <a:pt x="104" y="84"/>
                        </a:lnTo>
                      </a:path>
                    </a:pathLst>
                  </a:custGeom>
                  <a:solidFill>
                    <a:schemeClr val="accent1"/>
                  </a:solidFill>
                  <a:ln w="9525">
                    <a:solidFill>
                      <a:schemeClr val="tx1"/>
                    </a:solidFill>
                    <a:round/>
                    <a:headEnd/>
                    <a:tailEnd/>
                  </a:ln>
                  <a:effectLst/>
                </p:spPr>
                <p:txBody>
                  <a:bodyPr/>
                  <a:lstStyle/>
                  <a:p>
                    <a:endParaRPr lang="ja-JP" altLang="en-US"/>
                  </a:p>
                </p:txBody>
              </p:sp>
              <p:sp>
                <p:nvSpPr>
                  <p:cNvPr id="453" name="Freeform 103"/>
                  <p:cNvSpPr>
                    <a:spLocks/>
                  </p:cNvSpPr>
                  <p:nvPr/>
                </p:nvSpPr>
                <p:spPr bwMode="auto">
                  <a:xfrm>
                    <a:off x="976" y="1972"/>
                    <a:ext cx="372" cy="176"/>
                  </a:xfrm>
                  <a:custGeom>
                    <a:avLst/>
                    <a:gdLst/>
                    <a:ahLst/>
                    <a:cxnLst>
                      <a:cxn ang="0">
                        <a:pos x="0" y="0"/>
                      </a:cxn>
                      <a:cxn ang="0">
                        <a:pos x="372" y="0"/>
                      </a:cxn>
                      <a:cxn ang="0">
                        <a:pos x="364" y="84"/>
                      </a:cxn>
                      <a:cxn ang="0">
                        <a:pos x="276" y="176"/>
                      </a:cxn>
                      <a:cxn ang="0">
                        <a:pos x="104" y="172"/>
                      </a:cxn>
                      <a:cxn ang="0">
                        <a:pos x="12" y="84"/>
                      </a:cxn>
                      <a:cxn ang="0">
                        <a:pos x="0" y="0"/>
                      </a:cxn>
                    </a:cxnLst>
                    <a:rect l="0" t="0" r="r" b="b"/>
                    <a:pathLst>
                      <a:path w="372" h="176">
                        <a:moveTo>
                          <a:pt x="0" y="0"/>
                        </a:moveTo>
                        <a:lnTo>
                          <a:pt x="372" y="0"/>
                        </a:lnTo>
                        <a:lnTo>
                          <a:pt x="364" y="84"/>
                        </a:lnTo>
                        <a:lnTo>
                          <a:pt x="276" y="176"/>
                        </a:lnTo>
                        <a:lnTo>
                          <a:pt x="104" y="172"/>
                        </a:lnTo>
                        <a:lnTo>
                          <a:pt x="12" y="84"/>
                        </a:lnTo>
                        <a:lnTo>
                          <a:pt x="0" y="0"/>
                        </a:lnTo>
                        <a:close/>
                      </a:path>
                    </a:pathLst>
                  </a:custGeom>
                  <a:solidFill>
                    <a:schemeClr val="accent1"/>
                  </a:solidFill>
                  <a:ln w="9525">
                    <a:solidFill>
                      <a:schemeClr val="tx1"/>
                    </a:solidFill>
                    <a:round/>
                    <a:headEnd/>
                    <a:tailEnd/>
                  </a:ln>
                  <a:effectLst/>
                </p:spPr>
                <p:txBody>
                  <a:bodyPr/>
                  <a:lstStyle/>
                  <a:p>
                    <a:endParaRPr lang="ja-JP" altLang="en-US"/>
                  </a:p>
                </p:txBody>
              </p:sp>
            </p:grpSp>
            <p:sp>
              <p:nvSpPr>
                <p:cNvPr id="439" name="AutoShape 104"/>
                <p:cNvSpPr>
                  <a:spLocks noChangeArrowheads="1"/>
                </p:cNvSpPr>
                <p:nvPr/>
              </p:nvSpPr>
              <p:spPr bwMode="auto">
                <a:xfrm>
                  <a:off x="340" y="1960"/>
                  <a:ext cx="740" cy="436"/>
                </a:xfrm>
                <a:prstGeom prst="cube">
                  <a:avLst>
                    <a:gd name="adj" fmla="val 14917"/>
                  </a:avLst>
                </a:prstGeom>
                <a:solidFill>
                  <a:schemeClr val="accent1"/>
                </a:solidFill>
                <a:ln w="9525">
                  <a:solidFill>
                    <a:schemeClr val="tx1"/>
                  </a:solidFill>
                  <a:miter lim="800000"/>
                  <a:headEnd/>
                  <a:tailEnd/>
                </a:ln>
                <a:effectLst/>
              </p:spPr>
              <p:txBody>
                <a:bodyPr wrap="none" anchor="ctr"/>
                <a:lstStyle/>
                <a:p>
                  <a:endParaRPr lang="ja-JP" altLang="en-US"/>
                </a:p>
              </p:txBody>
            </p:sp>
            <p:grpSp>
              <p:nvGrpSpPr>
                <p:cNvPr id="440" name="Group 105"/>
                <p:cNvGrpSpPr>
                  <a:grpSpLocks/>
                </p:cNvGrpSpPr>
                <p:nvPr/>
              </p:nvGrpSpPr>
              <p:grpSpPr bwMode="auto">
                <a:xfrm>
                  <a:off x="844" y="1800"/>
                  <a:ext cx="660" cy="236"/>
                  <a:chOff x="828" y="1752"/>
                  <a:chExt cx="700" cy="284"/>
                </a:xfrm>
              </p:grpSpPr>
              <p:sp>
                <p:nvSpPr>
                  <p:cNvPr id="446" name="Freeform 106"/>
                  <p:cNvSpPr>
                    <a:spLocks/>
                  </p:cNvSpPr>
                  <p:nvPr/>
                </p:nvSpPr>
                <p:spPr bwMode="auto">
                  <a:xfrm>
                    <a:off x="836" y="1752"/>
                    <a:ext cx="684" cy="260"/>
                  </a:xfrm>
                  <a:custGeom>
                    <a:avLst/>
                    <a:gdLst/>
                    <a:ahLst/>
                    <a:cxnLst>
                      <a:cxn ang="0">
                        <a:pos x="312" y="260"/>
                      </a:cxn>
                      <a:cxn ang="0">
                        <a:pos x="116" y="260"/>
                      </a:cxn>
                      <a:cxn ang="0">
                        <a:pos x="0" y="72"/>
                      </a:cxn>
                      <a:cxn ang="0">
                        <a:pos x="104" y="0"/>
                      </a:cxn>
                      <a:cxn ang="0">
                        <a:pos x="148" y="116"/>
                      </a:cxn>
                      <a:cxn ang="0">
                        <a:pos x="296" y="220"/>
                      </a:cxn>
                      <a:cxn ang="0">
                        <a:pos x="444" y="204"/>
                      </a:cxn>
                      <a:cxn ang="0">
                        <a:pos x="532" y="112"/>
                      </a:cxn>
                      <a:cxn ang="0">
                        <a:pos x="604" y="12"/>
                      </a:cxn>
                      <a:cxn ang="0">
                        <a:pos x="684" y="88"/>
                      </a:cxn>
                      <a:cxn ang="0">
                        <a:pos x="608" y="244"/>
                      </a:cxn>
                    </a:cxnLst>
                    <a:rect l="0" t="0" r="r" b="b"/>
                    <a:pathLst>
                      <a:path w="684" h="260">
                        <a:moveTo>
                          <a:pt x="312" y="260"/>
                        </a:moveTo>
                        <a:lnTo>
                          <a:pt x="116" y="260"/>
                        </a:lnTo>
                        <a:lnTo>
                          <a:pt x="0" y="72"/>
                        </a:lnTo>
                        <a:lnTo>
                          <a:pt x="104" y="0"/>
                        </a:lnTo>
                        <a:lnTo>
                          <a:pt x="148" y="116"/>
                        </a:lnTo>
                        <a:lnTo>
                          <a:pt x="296" y="220"/>
                        </a:lnTo>
                        <a:lnTo>
                          <a:pt x="444" y="204"/>
                        </a:lnTo>
                        <a:lnTo>
                          <a:pt x="532" y="112"/>
                        </a:lnTo>
                        <a:lnTo>
                          <a:pt x="604" y="12"/>
                        </a:lnTo>
                        <a:lnTo>
                          <a:pt x="684" y="88"/>
                        </a:lnTo>
                        <a:lnTo>
                          <a:pt x="608" y="244"/>
                        </a:lnTo>
                      </a:path>
                    </a:pathLst>
                  </a:custGeom>
                  <a:solidFill>
                    <a:schemeClr val="accent1"/>
                  </a:solidFill>
                  <a:ln w="9525">
                    <a:solidFill>
                      <a:schemeClr val="tx1"/>
                    </a:solidFill>
                    <a:round/>
                    <a:headEnd/>
                    <a:tailEnd/>
                  </a:ln>
                  <a:effectLst/>
                </p:spPr>
                <p:txBody>
                  <a:bodyPr/>
                  <a:lstStyle/>
                  <a:p>
                    <a:endParaRPr lang="ja-JP" altLang="en-US"/>
                  </a:p>
                </p:txBody>
              </p:sp>
              <p:sp>
                <p:nvSpPr>
                  <p:cNvPr id="447" name="Freeform 107"/>
                  <p:cNvSpPr>
                    <a:spLocks/>
                  </p:cNvSpPr>
                  <p:nvPr/>
                </p:nvSpPr>
                <p:spPr bwMode="auto">
                  <a:xfrm>
                    <a:off x="828" y="1824"/>
                    <a:ext cx="200" cy="204"/>
                  </a:xfrm>
                  <a:custGeom>
                    <a:avLst/>
                    <a:gdLst/>
                    <a:ahLst/>
                    <a:cxnLst>
                      <a:cxn ang="0">
                        <a:pos x="4" y="0"/>
                      </a:cxn>
                      <a:cxn ang="0">
                        <a:pos x="104" y="140"/>
                      </a:cxn>
                      <a:cxn ang="0">
                        <a:pos x="200" y="204"/>
                      </a:cxn>
                      <a:cxn ang="0">
                        <a:pos x="124" y="192"/>
                      </a:cxn>
                      <a:cxn ang="0">
                        <a:pos x="52" y="136"/>
                      </a:cxn>
                      <a:cxn ang="0">
                        <a:pos x="0" y="68"/>
                      </a:cxn>
                      <a:cxn ang="0">
                        <a:pos x="4" y="0"/>
                      </a:cxn>
                    </a:cxnLst>
                    <a:rect l="0" t="0" r="r" b="b"/>
                    <a:pathLst>
                      <a:path w="200" h="204">
                        <a:moveTo>
                          <a:pt x="4" y="0"/>
                        </a:moveTo>
                        <a:lnTo>
                          <a:pt x="104" y="140"/>
                        </a:lnTo>
                        <a:lnTo>
                          <a:pt x="200" y="204"/>
                        </a:lnTo>
                        <a:lnTo>
                          <a:pt x="124" y="192"/>
                        </a:lnTo>
                        <a:lnTo>
                          <a:pt x="52" y="136"/>
                        </a:lnTo>
                        <a:lnTo>
                          <a:pt x="0" y="68"/>
                        </a:lnTo>
                        <a:lnTo>
                          <a:pt x="4" y="0"/>
                        </a:lnTo>
                        <a:close/>
                      </a:path>
                    </a:pathLst>
                  </a:custGeom>
                  <a:solidFill>
                    <a:schemeClr val="accent1"/>
                  </a:solidFill>
                  <a:ln w="9525">
                    <a:solidFill>
                      <a:schemeClr val="tx1"/>
                    </a:solidFill>
                    <a:round/>
                    <a:headEnd/>
                    <a:tailEnd/>
                  </a:ln>
                  <a:effectLst/>
                </p:spPr>
                <p:txBody>
                  <a:bodyPr/>
                  <a:lstStyle/>
                  <a:p>
                    <a:endParaRPr lang="ja-JP" altLang="en-US"/>
                  </a:p>
                </p:txBody>
              </p:sp>
              <p:sp>
                <p:nvSpPr>
                  <p:cNvPr id="448" name="Freeform 108"/>
                  <p:cNvSpPr>
                    <a:spLocks/>
                  </p:cNvSpPr>
                  <p:nvPr/>
                </p:nvSpPr>
                <p:spPr bwMode="auto">
                  <a:xfrm>
                    <a:off x="1328" y="1832"/>
                    <a:ext cx="200" cy="204"/>
                  </a:xfrm>
                  <a:custGeom>
                    <a:avLst/>
                    <a:gdLst/>
                    <a:ahLst/>
                    <a:cxnLst>
                      <a:cxn ang="0">
                        <a:pos x="196" y="0"/>
                      </a:cxn>
                      <a:cxn ang="0">
                        <a:pos x="96" y="140"/>
                      </a:cxn>
                      <a:cxn ang="0">
                        <a:pos x="0" y="204"/>
                      </a:cxn>
                      <a:cxn ang="0">
                        <a:pos x="76" y="192"/>
                      </a:cxn>
                      <a:cxn ang="0">
                        <a:pos x="140" y="148"/>
                      </a:cxn>
                      <a:cxn ang="0">
                        <a:pos x="200" y="68"/>
                      </a:cxn>
                      <a:cxn ang="0">
                        <a:pos x="196" y="0"/>
                      </a:cxn>
                    </a:cxnLst>
                    <a:rect l="0" t="0" r="r" b="b"/>
                    <a:pathLst>
                      <a:path w="200" h="204">
                        <a:moveTo>
                          <a:pt x="196" y="0"/>
                        </a:moveTo>
                        <a:lnTo>
                          <a:pt x="96" y="140"/>
                        </a:lnTo>
                        <a:lnTo>
                          <a:pt x="0" y="204"/>
                        </a:lnTo>
                        <a:lnTo>
                          <a:pt x="76" y="192"/>
                        </a:lnTo>
                        <a:lnTo>
                          <a:pt x="140" y="148"/>
                        </a:lnTo>
                        <a:lnTo>
                          <a:pt x="200" y="68"/>
                        </a:lnTo>
                        <a:lnTo>
                          <a:pt x="196" y="0"/>
                        </a:lnTo>
                        <a:close/>
                      </a:path>
                    </a:pathLst>
                  </a:custGeom>
                  <a:solidFill>
                    <a:schemeClr val="accent1"/>
                  </a:solidFill>
                  <a:ln w="9525">
                    <a:solidFill>
                      <a:schemeClr val="tx1"/>
                    </a:solidFill>
                    <a:round/>
                    <a:headEnd/>
                    <a:tailEnd/>
                  </a:ln>
                  <a:effectLst/>
                </p:spPr>
                <p:txBody>
                  <a:bodyPr/>
                  <a:lstStyle/>
                  <a:p>
                    <a:endParaRPr lang="ja-JP" altLang="en-US"/>
                  </a:p>
                </p:txBody>
              </p:sp>
              <p:sp>
                <p:nvSpPr>
                  <p:cNvPr id="449" name="Line 109"/>
                  <p:cNvSpPr>
                    <a:spLocks noChangeShapeType="1"/>
                  </p:cNvSpPr>
                  <p:nvPr/>
                </p:nvSpPr>
                <p:spPr bwMode="auto">
                  <a:xfrm>
                    <a:off x="1364" y="1880"/>
                    <a:ext cx="52" cy="88"/>
                  </a:xfrm>
                  <a:prstGeom prst="line">
                    <a:avLst/>
                  </a:prstGeom>
                  <a:noFill/>
                  <a:ln w="9525">
                    <a:solidFill>
                      <a:schemeClr val="tx1"/>
                    </a:solidFill>
                    <a:round/>
                    <a:headEnd/>
                    <a:tailEnd/>
                  </a:ln>
                  <a:effectLst/>
                </p:spPr>
                <p:txBody>
                  <a:bodyPr/>
                  <a:lstStyle/>
                  <a:p>
                    <a:endParaRPr lang="ja-JP" altLang="en-US"/>
                  </a:p>
                </p:txBody>
              </p:sp>
              <p:sp>
                <p:nvSpPr>
                  <p:cNvPr id="450" name="Line 110"/>
                  <p:cNvSpPr>
                    <a:spLocks noChangeShapeType="1"/>
                  </p:cNvSpPr>
                  <p:nvPr/>
                </p:nvSpPr>
                <p:spPr bwMode="auto">
                  <a:xfrm flipV="1">
                    <a:off x="924" y="1872"/>
                    <a:ext cx="56" cy="80"/>
                  </a:xfrm>
                  <a:prstGeom prst="line">
                    <a:avLst/>
                  </a:prstGeom>
                  <a:noFill/>
                  <a:ln w="9525">
                    <a:solidFill>
                      <a:schemeClr val="tx1"/>
                    </a:solidFill>
                    <a:round/>
                    <a:headEnd/>
                    <a:tailEnd/>
                  </a:ln>
                  <a:effectLst/>
                </p:spPr>
                <p:txBody>
                  <a:bodyPr/>
                  <a:lstStyle/>
                  <a:p>
                    <a:endParaRPr lang="ja-JP" altLang="en-US"/>
                  </a:p>
                </p:txBody>
              </p:sp>
            </p:grpSp>
            <p:sp>
              <p:nvSpPr>
                <p:cNvPr id="441" name="AutoShape 111"/>
                <p:cNvSpPr>
                  <a:spLocks noChangeArrowheads="1"/>
                </p:cNvSpPr>
                <p:nvPr/>
              </p:nvSpPr>
              <p:spPr bwMode="auto">
                <a:xfrm>
                  <a:off x="1032" y="1912"/>
                  <a:ext cx="288" cy="348"/>
                </a:xfrm>
                <a:prstGeom prst="can">
                  <a:avLst>
                    <a:gd name="adj" fmla="val 30208"/>
                  </a:avLst>
                </a:prstGeom>
                <a:solidFill>
                  <a:schemeClr val="accent1"/>
                </a:solidFill>
                <a:ln w="9525">
                  <a:solidFill>
                    <a:schemeClr val="tx1"/>
                  </a:solidFill>
                  <a:round/>
                  <a:headEnd/>
                  <a:tailEnd/>
                </a:ln>
                <a:effectLst/>
              </p:spPr>
              <p:txBody>
                <a:bodyPr wrap="none" anchor="ctr"/>
                <a:lstStyle/>
                <a:p>
                  <a:endParaRPr lang="ja-JP" altLang="en-US"/>
                </a:p>
              </p:txBody>
            </p:sp>
            <p:grpSp>
              <p:nvGrpSpPr>
                <p:cNvPr id="442" name="Group 112"/>
                <p:cNvGrpSpPr>
                  <a:grpSpLocks/>
                </p:cNvGrpSpPr>
                <p:nvPr/>
              </p:nvGrpSpPr>
              <p:grpSpPr bwMode="auto">
                <a:xfrm>
                  <a:off x="964" y="1988"/>
                  <a:ext cx="380" cy="160"/>
                  <a:chOff x="972" y="1968"/>
                  <a:chExt cx="380" cy="216"/>
                </a:xfrm>
              </p:grpSpPr>
              <p:sp>
                <p:nvSpPr>
                  <p:cNvPr id="443" name="Freeform 113"/>
                  <p:cNvSpPr>
                    <a:spLocks/>
                  </p:cNvSpPr>
                  <p:nvPr/>
                </p:nvSpPr>
                <p:spPr bwMode="auto">
                  <a:xfrm>
                    <a:off x="976" y="1968"/>
                    <a:ext cx="376" cy="208"/>
                  </a:xfrm>
                  <a:custGeom>
                    <a:avLst/>
                    <a:gdLst/>
                    <a:ahLst/>
                    <a:cxnLst>
                      <a:cxn ang="0">
                        <a:pos x="0" y="0"/>
                      </a:cxn>
                      <a:cxn ang="0">
                        <a:pos x="0" y="200"/>
                      </a:cxn>
                      <a:cxn ang="0">
                        <a:pos x="368" y="208"/>
                      </a:cxn>
                      <a:cxn ang="0">
                        <a:pos x="376" y="4"/>
                      </a:cxn>
                    </a:cxnLst>
                    <a:rect l="0" t="0" r="r" b="b"/>
                    <a:pathLst>
                      <a:path w="376" h="208">
                        <a:moveTo>
                          <a:pt x="0" y="0"/>
                        </a:moveTo>
                        <a:lnTo>
                          <a:pt x="0" y="200"/>
                        </a:lnTo>
                        <a:lnTo>
                          <a:pt x="368" y="208"/>
                        </a:lnTo>
                        <a:lnTo>
                          <a:pt x="376" y="4"/>
                        </a:lnTo>
                      </a:path>
                    </a:pathLst>
                  </a:custGeom>
                  <a:solidFill>
                    <a:schemeClr val="accent1"/>
                  </a:solidFill>
                  <a:ln w="9525">
                    <a:solidFill>
                      <a:schemeClr val="tx1"/>
                    </a:solidFill>
                    <a:round/>
                    <a:headEnd/>
                    <a:tailEnd/>
                  </a:ln>
                  <a:effectLst/>
                </p:spPr>
                <p:txBody>
                  <a:bodyPr/>
                  <a:lstStyle/>
                  <a:p>
                    <a:endParaRPr lang="ja-JP" altLang="en-US"/>
                  </a:p>
                </p:txBody>
              </p:sp>
              <p:sp>
                <p:nvSpPr>
                  <p:cNvPr id="444" name="Freeform 114"/>
                  <p:cNvSpPr>
                    <a:spLocks/>
                  </p:cNvSpPr>
                  <p:nvPr/>
                </p:nvSpPr>
                <p:spPr bwMode="auto">
                  <a:xfrm>
                    <a:off x="972" y="2060"/>
                    <a:ext cx="376" cy="124"/>
                  </a:xfrm>
                  <a:custGeom>
                    <a:avLst/>
                    <a:gdLst/>
                    <a:ahLst/>
                    <a:cxnLst>
                      <a:cxn ang="0">
                        <a:pos x="24" y="0"/>
                      </a:cxn>
                      <a:cxn ang="0">
                        <a:pos x="0" y="116"/>
                      </a:cxn>
                      <a:cxn ang="0">
                        <a:pos x="104" y="80"/>
                      </a:cxn>
                      <a:cxn ang="0">
                        <a:pos x="280" y="84"/>
                      </a:cxn>
                      <a:cxn ang="0">
                        <a:pos x="364" y="4"/>
                      </a:cxn>
                      <a:cxn ang="0">
                        <a:pos x="376" y="124"/>
                      </a:cxn>
                      <a:cxn ang="0">
                        <a:pos x="284" y="88"/>
                      </a:cxn>
                      <a:cxn ang="0">
                        <a:pos x="104" y="84"/>
                      </a:cxn>
                    </a:cxnLst>
                    <a:rect l="0" t="0" r="r" b="b"/>
                    <a:pathLst>
                      <a:path w="376" h="124">
                        <a:moveTo>
                          <a:pt x="24" y="0"/>
                        </a:moveTo>
                        <a:lnTo>
                          <a:pt x="0" y="116"/>
                        </a:lnTo>
                        <a:lnTo>
                          <a:pt x="104" y="80"/>
                        </a:lnTo>
                        <a:lnTo>
                          <a:pt x="280" y="84"/>
                        </a:lnTo>
                        <a:lnTo>
                          <a:pt x="364" y="4"/>
                        </a:lnTo>
                        <a:lnTo>
                          <a:pt x="376" y="124"/>
                        </a:lnTo>
                        <a:lnTo>
                          <a:pt x="284" y="88"/>
                        </a:lnTo>
                        <a:lnTo>
                          <a:pt x="104" y="84"/>
                        </a:lnTo>
                      </a:path>
                    </a:pathLst>
                  </a:custGeom>
                  <a:solidFill>
                    <a:schemeClr val="accent1"/>
                  </a:solidFill>
                  <a:ln w="9525">
                    <a:solidFill>
                      <a:schemeClr val="tx1"/>
                    </a:solidFill>
                    <a:round/>
                    <a:headEnd/>
                    <a:tailEnd/>
                  </a:ln>
                  <a:effectLst/>
                </p:spPr>
                <p:txBody>
                  <a:bodyPr/>
                  <a:lstStyle/>
                  <a:p>
                    <a:endParaRPr lang="ja-JP" altLang="en-US"/>
                  </a:p>
                </p:txBody>
              </p:sp>
              <p:sp>
                <p:nvSpPr>
                  <p:cNvPr id="445" name="Freeform 115"/>
                  <p:cNvSpPr>
                    <a:spLocks/>
                  </p:cNvSpPr>
                  <p:nvPr/>
                </p:nvSpPr>
                <p:spPr bwMode="auto">
                  <a:xfrm>
                    <a:off x="976" y="1972"/>
                    <a:ext cx="372" cy="176"/>
                  </a:xfrm>
                  <a:custGeom>
                    <a:avLst/>
                    <a:gdLst/>
                    <a:ahLst/>
                    <a:cxnLst>
                      <a:cxn ang="0">
                        <a:pos x="0" y="0"/>
                      </a:cxn>
                      <a:cxn ang="0">
                        <a:pos x="372" y="0"/>
                      </a:cxn>
                      <a:cxn ang="0">
                        <a:pos x="364" y="84"/>
                      </a:cxn>
                      <a:cxn ang="0">
                        <a:pos x="276" y="176"/>
                      </a:cxn>
                      <a:cxn ang="0">
                        <a:pos x="104" y="172"/>
                      </a:cxn>
                      <a:cxn ang="0">
                        <a:pos x="12" y="84"/>
                      </a:cxn>
                      <a:cxn ang="0">
                        <a:pos x="0" y="0"/>
                      </a:cxn>
                    </a:cxnLst>
                    <a:rect l="0" t="0" r="r" b="b"/>
                    <a:pathLst>
                      <a:path w="372" h="176">
                        <a:moveTo>
                          <a:pt x="0" y="0"/>
                        </a:moveTo>
                        <a:lnTo>
                          <a:pt x="372" y="0"/>
                        </a:lnTo>
                        <a:lnTo>
                          <a:pt x="364" y="84"/>
                        </a:lnTo>
                        <a:lnTo>
                          <a:pt x="276" y="176"/>
                        </a:lnTo>
                        <a:lnTo>
                          <a:pt x="104" y="172"/>
                        </a:lnTo>
                        <a:lnTo>
                          <a:pt x="12" y="84"/>
                        </a:lnTo>
                        <a:lnTo>
                          <a:pt x="0" y="0"/>
                        </a:lnTo>
                        <a:close/>
                      </a:path>
                    </a:pathLst>
                  </a:custGeom>
                  <a:solidFill>
                    <a:schemeClr val="accent1"/>
                  </a:solidFill>
                  <a:ln w="9525">
                    <a:solidFill>
                      <a:schemeClr val="tx1"/>
                    </a:solidFill>
                    <a:round/>
                    <a:headEnd/>
                    <a:tailEnd/>
                  </a:ln>
                  <a:effectLst/>
                </p:spPr>
                <p:txBody>
                  <a:bodyPr/>
                  <a:lstStyle/>
                  <a:p>
                    <a:endParaRPr lang="ja-JP" altLang="en-US"/>
                  </a:p>
                </p:txBody>
              </p:sp>
            </p:grpSp>
          </p:grpSp>
          <p:sp>
            <p:nvSpPr>
              <p:cNvPr id="432" name="Rectangle 116"/>
              <p:cNvSpPr>
                <a:spLocks noChangeArrowheads="1"/>
              </p:cNvSpPr>
              <p:nvPr/>
            </p:nvSpPr>
            <p:spPr bwMode="auto">
              <a:xfrm>
                <a:off x="510" y="1914"/>
                <a:ext cx="27" cy="96"/>
              </a:xfrm>
              <a:prstGeom prst="rect">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433" name="Rectangle 117"/>
              <p:cNvSpPr>
                <a:spLocks noChangeArrowheads="1"/>
              </p:cNvSpPr>
              <p:nvPr/>
            </p:nvSpPr>
            <p:spPr bwMode="auto">
              <a:xfrm>
                <a:off x="364" y="1906"/>
                <a:ext cx="27" cy="96"/>
              </a:xfrm>
              <a:prstGeom prst="rect">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434" name="AutoShape 118"/>
              <p:cNvSpPr>
                <a:spLocks noChangeArrowheads="1"/>
              </p:cNvSpPr>
              <p:nvPr/>
            </p:nvSpPr>
            <p:spPr bwMode="auto">
              <a:xfrm rot="5400000">
                <a:off x="322" y="1854"/>
                <a:ext cx="108" cy="44"/>
              </a:xfrm>
              <a:prstGeom prst="moon">
                <a:avLst>
                  <a:gd name="adj" fmla="val 87500"/>
                </a:avLst>
              </a:prstGeom>
              <a:solidFill>
                <a:schemeClr val="accent1"/>
              </a:solidFill>
              <a:ln w="9525">
                <a:solidFill>
                  <a:schemeClr val="tx1"/>
                </a:solidFill>
                <a:miter lim="800000"/>
                <a:headEnd/>
                <a:tailEnd/>
              </a:ln>
              <a:effectLst/>
            </p:spPr>
            <p:txBody>
              <a:bodyPr wrap="none" anchor="ctr"/>
              <a:lstStyle/>
              <a:p>
                <a:endParaRPr lang="ja-JP" altLang="en-US"/>
              </a:p>
            </p:txBody>
          </p:sp>
          <p:grpSp>
            <p:nvGrpSpPr>
              <p:cNvPr id="435" name="Group 119"/>
              <p:cNvGrpSpPr>
                <a:grpSpLocks/>
              </p:cNvGrpSpPr>
              <p:nvPr/>
            </p:nvGrpSpPr>
            <p:grpSpPr bwMode="auto">
              <a:xfrm>
                <a:off x="414" y="1810"/>
                <a:ext cx="212" cy="136"/>
                <a:chOff x="426" y="1810"/>
                <a:chExt cx="212" cy="136"/>
              </a:xfrm>
            </p:grpSpPr>
            <p:sp>
              <p:nvSpPr>
                <p:cNvPr id="436" name="AutoShape 120"/>
                <p:cNvSpPr>
                  <a:spLocks noChangeArrowheads="1"/>
                </p:cNvSpPr>
                <p:nvPr/>
              </p:nvSpPr>
              <p:spPr bwMode="auto">
                <a:xfrm rot="16200000">
                  <a:off x="508" y="1848"/>
                  <a:ext cx="44" cy="152"/>
                </a:xfrm>
                <a:prstGeom prst="moon">
                  <a:avLst>
                    <a:gd name="adj" fmla="val 87500"/>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437" name="AutoShape 121"/>
                <p:cNvSpPr>
                  <a:spLocks noChangeArrowheads="1"/>
                </p:cNvSpPr>
                <p:nvPr/>
              </p:nvSpPr>
              <p:spPr bwMode="auto">
                <a:xfrm rot="5400000">
                  <a:off x="478" y="1758"/>
                  <a:ext cx="108" cy="212"/>
                </a:xfrm>
                <a:prstGeom prst="moon">
                  <a:avLst>
                    <a:gd name="adj" fmla="val 87500"/>
                  </a:avLst>
                </a:prstGeom>
                <a:solidFill>
                  <a:schemeClr val="accent1"/>
                </a:solidFill>
                <a:ln w="9525">
                  <a:solidFill>
                    <a:schemeClr val="tx1"/>
                  </a:solidFill>
                  <a:miter lim="800000"/>
                  <a:headEnd/>
                  <a:tailEnd/>
                </a:ln>
                <a:effectLst/>
              </p:spPr>
              <p:txBody>
                <a:bodyPr wrap="none" anchor="ctr"/>
                <a:lstStyle/>
                <a:p>
                  <a:endParaRPr lang="ja-JP" altLang="en-US"/>
                </a:p>
              </p:txBody>
            </p:sp>
          </p:grpSp>
        </p:grpSp>
        <p:grpSp>
          <p:nvGrpSpPr>
            <p:cNvPr id="427" name="Group 122"/>
            <p:cNvGrpSpPr>
              <a:grpSpLocks/>
            </p:cNvGrpSpPr>
            <p:nvPr/>
          </p:nvGrpSpPr>
          <p:grpSpPr bwMode="auto">
            <a:xfrm>
              <a:off x="2764" y="448"/>
              <a:ext cx="264" cy="448"/>
              <a:chOff x="1042" y="1426"/>
              <a:chExt cx="264" cy="448"/>
            </a:xfrm>
          </p:grpSpPr>
          <p:sp>
            <p:nvSpPr>
              <p:cNvPr id="428" name="Oval 123"/>
              <p:cNvSpPr>
                <a:spLocks noChangeArrowheads="1"/>
              </p:cNvSpPr>
              <p:nvPr/>
            </p:nvSpPr>
            <p:spPr bwMode="auto">
              <a:xfrm>
                <a:off x="1042" y="1426"/>
                <a:ext cx="264" cy="276"/>
              </a:xfrm>
              <a:prstGeom prst="ellipse">
                <a:avLst/>
              </a:prstGeom>
              <a:gradFill rotWithShape="1">
                <a:gsLst>
                  <a:gs pos="0">
                    <a:schemeClr val="bg1"/>
                  </a:gs>
                  <a:gs pos="100000">
                    <a:srgbClr val="FFCC66"/>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29" name="AutoShape 124"/>
              <p:cNvSpPr>
                <a:spLocks noChangeArrowheads="1"/>
              </p:cNvSpPr>
              <p:nvPr/>
            </p:nvSpPr>
            <p:spPr bwMode="auto">
              <a:xfrm>
                <a:off x="1230" y="1818"/>
                <a:ext cx="56" cy="56"/>
              </a:xfrm>
              <a:prstGeom prst="cube">
                <a:avLst>
                  <a:gd name="adj" fmla="val 25000"/>
                </a:avLst>
              </a:prstGeom>
              <a:solidFill>
                <a:schemeClr val="bg2"/>
              </a:solidFill>
              <a:ln w="9525">
                <a:solidFill>
                  <a:schemeClr val="tx1"/>
                </a:solidFill>
                <a:miter lim="800000"/>
                <a:headEnd/>
                <a:tailEnd/>
              </a:ln>
              <a:effectLst/>
            </p:spPr>
            <p:txBody>
              <a:bodyPr wrap="none" anchor="ctr"/>
              <a:lstStyle/>
              <a:p>
                <a:endParaRPr lang="ja-JP" altLang="en-US"/>
              </a:p>
            </p:txBody>
          </p:sp>
          <p:sp>
            <p:nvSpPr>
              <p:cNvPr id="430" name="Arc 125"/>
              <p:cNvSpPr>
                <a:spLocks/>
              </p:cNvSpPr>
              <p:nvPr/>
            </p:nvSpPr>
            <p:spPr bwMode="auto">
              <a:xfrm rot="18038381" flipH="1">
                <a:off x="1151" y="1694"/>
                <a:ext cx="96" cy="136"/>
              </a:xfrm>
              <a:custGeom>
                <a:avLst/>
                <a:gdLst>
                  <a:gd name="G0" fmla="+- 0 0 0"/>
                  <a:gd name="G1" fmla="+- 21600 0 0"/>
                  <a:gd name="G2" fmla="+- 21600 0 0"/>
                  <a:gd name="T0" fmla="*/ 0 w 21600"/>
                  <a:gd name="T1" fmla="*/ 0 h 24454"/>
                  <a:gd name="T2" fmla="*/ 21411 w 21600"/>
                  <a:gd name="T3" fmla="*/ 24454 h 24454"/>
                  <a:gd name="T4" fmla="*/ 0 w 21600"/>
                  <a:gd name="T5" fmla="*/ 21600 h 24454"/>
                </a:gdLst>
                <a:ahLst/>
                <a:cxnLst>
                  <a:cxn ang="0">
                    <a:pos x="T0" y="T1"/>
                  </a:cxn>
                  <a:cxn ang="0">
                    <a:pos x="T2" y="T3"/>
                  </a:cxn>
                  <a:cxn ang="0">
                    <a:pos x="T4" y="T5"/>
                  </a:cxn>
                </a:cxnLst>
                <a:rect l="0" t="0" r="r" b="b"/>
                <a:pathLst>
                  <a:path w="21600" h="24454" fill="none" extrusionOk="0">
                    <a:moveTo>
                      <a:pt x="-1" y="0"/>
                    </a:moveTo>
                    <a:cubicBezTo>
                      <a:pt x="11929" y="0"/>
                      <a:pt x="21600" y="9670"/>
                      <a:pt x="21600" y="21600"/>
                    </a:cubicBezTo>
                    <a:cubicBezTo>
                      <a:pt x="21600" y="22554"/>
                      <a:pt x="21536" y="23507"/>
                      <a:pt x="21410" y="24453"/>
                    </a:cubicBezTo>
                  </a:path>
                  <a:path w="21600" h="24454" stroke="0" extrusionOk="0">
                    <a:moveTo>
                      <a:pt x="-1" y="0"/>
                    </a:moveTo>
                    <a:cubicBezTo>
                      <a:pt x="11929" y="0"/>
                      <a:pt x="21600" y="9670"/>
                      <a:pt x="21600" y="21600"/>
                    </a:cubicBezTo>
                    <a:cubicBezTo>
                      <a:pt x="21600" y="22554"/>
                      <a:pt x="21536" y="23507"/>
                      <a:pt x="21410" y="24453"/>
                    </a:cubicBezTo>
                    <a:lnTo>
                      <a:pt x="0" y="21600"/>
                    </a:lnTo>
                    <a:close/>
                  </a:path>
                </a:pathLst>
              </a:custGeom>
              <a:noFill/>
              <a:ln w="9525">
                <a:solidFill>
                  <a:schemeClr val="tx1"/>
                </a:solidFill>
                <a:round/>
                <a:headEnd/>
                <a:tailEnd/>
              </a:ln>
              <a:effectLst/>
            </p:spPr>
            <p:txBody>
              <a:bodyPr wrap="none" anchor="ctr"/>
              <a:lstStyle/>
              <a:p>
                <a:endParaRPr lang="ja-JP" altLang="en-US"/>
              </a:p>
            </p:txBody>
          </p:sp>
        </p:gr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0"/>
          <p:cNvSpPr>
            <a:spLocks noChangeArrowheads="1"/>
          </p:cNvSpPr>
          <p:nvPr/>
        </p:nvSpPr>
        <p:spPr bwMode="auto">
          <a:xfrm>
            <a:off x="0" y="-27384"/>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2800" b="1" dirty="0" smtClean="0"/>
              <a:t>Meteorological Observation Data Archiving</a:t>
            </a:r>
            <a:endParaRPr lang="en-US" altLang="ja-JP" sz="2800" b="1" dirty="0"/>
          </a:p>
        </p:txBody>
      </p:sp>
      <p:pic>
        <p:nvPicPr>
          <p:cNvPr id="37889" name="Picture 1"/>
          <p:cNvPicPr>
            <a:picLocks noChangeAspect="1" noChangeArrowheads="1"/>
          </p:cNvPicPr>
          <p:nvPr/>
        </p:nvPicPr>
        <p:blipFill>
          <a:blip r:embed="rId2" cstate="print"/>
          <a:srcRect/>
          <a:stretch>
            <a:fillRect/>
          </a:stretch>
        </p:blipFill>
        <p:spPr bwMode="auto">
          <a:xfrm>
            <a:off x="179512" y="692696"/>
            <a:ext cx="8782050" cy="5495925"/>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79512" y="1124744"/>
            <a:ext cx="8964488" cy="4493538"/>
          </a:xfrm>
          <a:prstGeom prst="rect">
            <a:avLst/>
          </a:prstGeom>
          <a:noFill/>
        </p:spPr>
        <p:txBody>
          <a:bodyPr wrap="square">
            <a:spAutoFit/>
          </a:bodyPr>
          <a:lstStyle/>
          <a:p>
            <a:pPr marL="444500" indent="-444500">
              <a:buFont typeface="Wingdings" pitchFamily="2" charset="2"/>
              <a:buChar char="l"/>
            </a:pPr>
            <a:r>
              <a:rPr kumimoji="1" lang="en-US" altLang="ja-JP" sz="3200" dirty="0"/>
              <a:t>Background of </a:t>
            </a:r>
            <a:r>
              <a:rPr lang="en-US" altLang="ja-JP" sz="3200" dirty="0" smtClean="0"/>
              <a:t>disaster countermeasures</a:t>
            </a:r>
            <a:r>
              <a:rPr kumimoji="1" lang="en-US" altLang="ja-JP" sz="3200" dirty="0" smtClean="0"/>
              <a:t> </a:t>
            </a:r>
            <a:r>
              <a:rPr kumimoji="1" lang="en-US" altLang="ja-JP" sz="3200" dirty="0"/>
              <a:t>in Japan</a:t>
            </a:r>
          </a:p>
          <a:p>
            <a:pPr marL="444500" indent="-444500">
              <a:spcBef>
                <a:spcPts val="600"/>
              </a:spcBef>
              <a:buFont typeface="Wingdings" pitchFamily="2" charset="2"/>
              <a:buChar char="l"/>
            </a:pPr>
            <a:r>
              <a:rPr kumimoji="1" lang="en-US" altLang="ja-JP" sz="3200" dirty="0">
                <a:solidFill>
                  <a:schemeClr val="bg1">
                    <a:lumMod val="75000"/>
                  </a:schemeClr>
                </a:solidFill>
              </a:rPr>
              <a:t>Governance and Institutional Arrangements</a:t>
            </a:r>
          </a:p>
          <a:p>
            <a:pPr marL="444500" indent="-444500">
              <a:spcBef>
                <a:spcPts val="600"/>
              </a:spcBef>
              <a:buFont typeface="Wingdings" pitchFamily="2" charset="2"/>
              <a:buChar char="l"/>
            </a:pPr>
            <a:r>
              <a:rPr lang="en-US" altLang="ja-JP" sz="3200" dirty="0" smtClean="0">
                <a:solidFill>
                  <a:schemeClr val="bg1">
                    <a:lumMod val="75000"/>
                  </a:schemeClr>
                </a:solidFill>
              </a:rPr>
              <a:t>Natural Disasters in Japan</a:t>
            </a:r>
            <a:endParaRPr kumimoji="1" lang="en-US" altLang="ja-JP" sz="3200" dirty="0">
              <a:solidFill>
                <a:schemeClr val="bg1">
                  <a:lumMod val="75000"/>
                </a:schemeClr>
              </a:solidFill>
            </a:endParaRPr>
          </a:p>
          <a:p>
            <a:pPr marL="444500" indent="-444500">
              <a:spcBef>
                <a:spcPts val="600"/>
              </a:spcBef>
              <a:buFont typeface="Wingdings" pitchFamily="2" charset="2"/>
              <a:buChar char="l"/>
            </a:pPr>
            <a:r>
              <a:rPr lang="en-US" altLang="ja-JP" sz="3200" dirty="0" smtClean="0">
                <a:solidFill>
                  <a:schemeClr val="bg1">
                    <a:lumMod val="75000"/>
                  </a:schemeClr>
                </a:solidFill>
              </a:rPr>
              <a:t>Collecting and Sharing of Disaster Damage Data</a:t>
            </a:r>
            <a:endParaRPr kumimoji="1" lang="en-US" altLang="ja-JP" sz="3200" dirty="0">
              <a:solidFill>
                <a:schemeClr val="bg1">
                  <a:lumMod val="75000"/>
                </a:schemeClr>
              </a:solidFill>
            </a:endParaRPr>
          </a:p>
          <a:p>
            <a:pPr marL="444500" indent="-444500">
              <a:spcBef>
                <a:spcPts val="600"/>
              </a:spcBef>
              <a:buFont typeface="Wingdings" pitchFamily="2" charset="2"/>
              <a:buChar char="l"/>
            </a:pPr>
            <a:r>
              <a:rPr lang="en-US" altLang="ja-JP" sz="3200" dirty="0" smtClean="0">
                <a:solidFill>
                  <a:schemeClr val="bg1">
                    <a:lumMod val="75000"/>
                  </a:schemeClr>
                </a:solidFill>
              </a:rPr>
              <a:t>Meteorological Data Monitoring</a:t>
            </a:r>
            <a:endParaRPr kumimoji="1" lang="en-US" altLang="ja-JP" sz="3200" dirty="0">
              <a:solidFill>
                <a:schemeClr val="bg1">
                  <a:lumMod val="75000"/>
                </a:schemeClr>
              </a:solidFill>
            </a:endParaRPr>
          </a:p>
          <a:p>
            <a:pPr marL="444500" indent="-444500">
              <a:spcBef>
                <a:spcPts val="600"/>
              </a:spcBef>
              <a:buFont typeface="Wingdings" pitchFamily="2" charset="2"/>
              <a:buChar char="l"/>
            </a:pPr>
            <a:r>
              <a:rPr lang="en-US" altLang="ja-JP" sz="3200" dirty="0" smtClean="0">
                <a:solidFill>
                  <a:schemeClr val="bg1">
                    <a:lumMod val="75000"/>
                  </a:schemeClr>
                </a:solidFill>
              </a:rPr>
              <a:t>Hazard Maps and Examples of Disaster Data Analysis</a:t>
            </a:r>
            <a:endParaRPr kumimoji="1" lang="en-US" altLang="ja-JP" sz="3200" dirty="0">
              <a:solidFill>
                <a:schemeClr val="bg1">
                  <a:lumMod val="75000"/>
                </a:schemeClr>
              </a:solidFill>
            </a:endParaRPr>
          </a:p>
          <a:p>
            <a:pPr marL="444500" indent="-444500">
              <a:spcBef>
                <a:spcPts val="600"/>
              </a:spcBef>
              <a:buFont typeface="Wingdings" pitchFamily="2" charset="2"/>
              <a:buChar char="l"/>
            </a:pPr>
            <a:r>
              <a:rPr kumimoji="1" lang="en-US" altLang="ja-JP" sz="3200" dirty="0" smtClean="0">
                <a:solidFill>
                  <a:schemeClr val="bg1">
                    <a:lumMod val="75000"/>
                  </a:schemeClr>
                </a:solidFill>
              </a:rPr>
              <a:t>Summary</a:t>
            </a:r>
            <a:endParaRPr kumimoji="1" lang="en-US" altLang="ja-JP" sz="32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07504" y="44624"/>
            <a:ext cx="1314784" cy="369332"/>
          </a:xfrm>
          <a:prstGeom prst="rect">
            <a:avLst/>
          </a:prstGeom>
          <a:noFill/>
        </p:spPr>
        <p:txBody>
          <a:bodyPr wrap="none" rtlCol="0">
            <a:spAutoFit/>
          </a:bodyPr>
          <a:lstStyle/>
          <a:p>
            <a:r>
              <a:rPr lang="en-US" altLang="ja-JP" smtClean="0"/>
              <a:t>Appendix IV</a:t>
            </a:r>
            <a:endParaRPr kumimoji="1" lang="en-US" altLang="ja-JP" dirty="0" smtClean="0"/>
          </a:p>
        </p:txBody>
      </p:sp>
      <p:sp>
        <p:nvSpPr>
          <p:cNvPr id="5" name="テキスト ボックス 4"/>
          <p:cNvSpPr txBox="1"/>
          <p:nvPr/>
        </p:nvSpPr>
        <p:spPr>
          <a:xfrm>
            <a:off x="1763688" y="107340"/>
            <a:ext cx="3312368" cy="369332"/>
          </a:xfrm>
          <a:prstGeom prst="rect">
            <a:avLst/>
          </a:prstGeom>
          <a:noFill/>
        </p:spPr>
        <p:txBody>
          <a:bodyPr wrap="square" rtlCol="0">
            <a:spAutoFit/>
          </a:bodyPr>
          <a:lstStyle/>
          <a:p>
            <a:r>
              <a:rPr lang="en-US" altLang="ja-JP" dirty="0" smtClean="0"/>
              <a:t>Example of output of database</a:t>
            </a:r>
            <a:endParaRPr kumimoji="1" lang="en-US" altLang="ja-JP" dirty="0" smtClean="0"/>
          </a:p>
        </p:txBody>
      </p:sp>
      <p:pic>
        <p:nvPicPr>
          <p:cNvPr id="6" name="Picture 2"/>
          <p:cNvPicPr>
            <a:picLocks noChangeAspect="1" noChangeArrowheads="1"/>
          </p:cNvPicPr>
          <p:nvPr/>
        </p:nvPicPr>
        <p:blipFill>
          <a:blip r:embed="rId2" cstate="print"/>
          <a:srcRect b="3226"/>
          <a:stretch>
            <a:fillRect/>
          </a:stretch>
        </p:blipFill>
        <p:spPr bwMode="auto">
          <a:xfrm>
            <a:off x="5076056" y="847745"/>
            <a:ext cx="3888432" cy="5397295"/>
          </a:xfrm>
          <a:prstGeom prst="rect">
            <a:avLst/>
          </a:prstGeom>
          <a:noFill/>
          <a:ln w="9525">
            <a:solidFill>
              <a:schemeClr val="tx1"/>
            </a:solidFill>
            <a:miter lim="800000"/>
            <a:headEnd/>
            <a:tailEnd/>
          </a:ln>
        </p:spPr>
      </p:pic>
      <p:pic>
        <p:nvPicPr>
          <p:cNvPr id="7" name="Picture 4"/>
          <p:cNvPicPr>
            <a:picLocks noChangeAspect="1" noChangeArrowheads="1"/>
          </p:cNvPicPr>
          <p:nvPr/>
        </p:nvPicPr>
        <p:blipFill>
          <a:blip r:embed="rId3" cstate="print"/>
          <a:srcRect/>
          <a:stretch>
            <a:fillRect/>
          </a:stretch>
        </p:blipFill>
        <p:spPr bwMode="auto">
          <a:xfrm>
            <a:off x="179512" y="847745"/>
            <a:ext cx="4692057" cy="3096344"/>
          </a:xfrm>
          <a:prstGeom prst="rect">
            <a:avLst/>
          </a:prstGeom>
          <a:noFill/>
          <a:ln w="9525">
            <a:solidFill>
              <a:schemeClr val="tx1"/>
            </a:solidFill>
            <a:miter lim="800000"/>
            <a:headEnd/>
            <a:tailEnd/>
          </a:ln>
        </p:spPr>
      </p:pic>
      <p:sp>
        <p:nvSpPr>
          <p:cNvPr id="8" name="テキスト ボックス 7"/>
          <p:cNvSpPr txBox="1"/>
          <p:nvPr/>
        </p:nvSpPr>
        <p:spPr>
          <a:xfrm>
            <a:off x="5004048" y="6248345"/>
            <a:ext cx="504056" cy="276999"/>
          </a:xfrm>
          <a:prstGeom prst="rect">
            <a:avLst/>
          </a:prstGeom>
          <a:noFill/>
        </p:spPr>
        <p:txBody>
          <a:bodyPr wrap="square" rtlCol="0">
            <a:spAutoFit/>
          </a:bodyPr>
          <a:lstStyle/>
          <a:p>
            <a:r>
              <a:rPr kumimoji="1" lang="en-US" altLang="ja-JP" sz="1200" dirty="0" smtClean="0"/>
              <a:t>hour</a:t>
            </a:r>
            <a:endParaRPr kumimoji="1" lang="ja-JP" altLang="en-US" sz="1200" dirty="0"/>
          </a:p>
        </p:txBody>
      </p:sp>
      <p:sp>
        <p:nvSpPr>
          <p:cNvPr id="9" name="テキスト ボックス 8"/>
          <p:cNvSpPr txBox="1"/>
          <p:nvPr/>
        </p:nvSpPr>
        <p:spPr>
          <a:xfrm>
            <a:off x="5580112" y="6248345"/>
            <a:ext cx="648072" cy="276999"/>
          </a:xfrm>
          <a:prstGeom prst="rect">
            <a:avLst/>
          </a:prstGeom>
          <a:noFill/>
        </p:spPr>
        <p:txBody>
          <a:bodyPr wrap="square" rtlCol="0">
            <a:spAutoFit/>
          </a:bodyPr>
          <a:lstStyle/>
          <a:p>
            <a:r>
              <a:rPr lang="en-US" altLang="ja-JP" sz="1200" dirty="0" err="1" smtClean="0"/>
              <a:t>Precip</a:t>
            </a:r>
            <a:r>
              <a:rPr lang="en-US" altLang="ja-JP" sz="1200" dirty="0" smtClean="0"/>
              <a:t>.</a:t>
            </a:r>
            <a:endParaRPr kumimoji="1" lang="ja-JP" altLang="en-US" sz="1200" dirty="0"/>
          </a:p>
        </p:txBody>
      </p:sp>
      <p:sp>
        <p:nvSpPr>
          <p:cNvPr id="10" name="テキスト ボックス 9"/>
          <p:cNvSpPr txBox="1"/>
          <p:nvPr/>
        </p:nvSpPr>
        <p:spPr>
          <a:xfrm>
            <a:off x="6228184" y="6248345"/>
            <a:ext cx="576064" cy="276999"/>
          </a:xfrm>
          <a:prstGeom prst="rect">
            <a:avLst/>
          </a:prstGeom>
          <a:noFill/>
        </p:spPr>
        <p:txBody>
          <a:bodyPr wrap="square" rtlCol="0">
            <a:spAutoFit/>
          </a:bodyPr>
          <a:lstStyle/>
          <a:p>
            <a:r>
              <a:rPr lang="en-US" altLang="ja-JP" sz="1200" dirty="0" smtClean="0"/>
              <a:t>Temp.</a:t>
            </a:r>
            <a:endParaRPr kumimoji="1" lang="ja-JP" altLang="en-US" sz="1200" dirty="0"/>
          </a:p>
        </p:txBody>
      </p:sp>
      <p:sp>
        <p:nvSpPr>
          <p:cNvPr id="11" name="テキスト ボックス 10"/>
          <p:cNvSpPr txBox="1"/>
          <p:nvPr/>
        </p:nvSpPr>
        <p:spPr>
          <a:xfrm>
            <a:off x="6948264" y="6248345"/>
            <a:ext cx="576064" cy="276999"/>
          </a:xfrm>
          <a:prstGeom prst="rect">
            <a:avLst/>
          </a:prstGeom>
          <a:noFill/>
        </p:spPr>
        <p:txBody>
          <a:bodyPr wrap="square" rtlCol="0">
            <a:spAutoFit/>
          </a:bodyPr>
          <a:lstStyle/>
          <a:p>
            <a:r>
              <a:rPr lang="en-US" altLang="ja-JP" sz="1200" dirty="0" smtClean="0"/>
              <a:t>Wind</a:t>
            </a:r>
            <a:endParaRPr kumimoji="1" lang="ja-JP" altLang="en-US" sz="1200" dirty="0"/>
          </a:p>
        </p:txBody>
      </p:sp>
      <p:sp>
        <p:nvSpPr>
          <p:cNvPr id="12" name="テキスト ボックス 11"/>
          <p:cNvSpPr txBox="1"/>
          <p:nvPr/>
        </p:nvSpPr>
        <p:spPr>
          <a:xfrm>
            <a:off x="7596336" y="6248345"/>
            <a:ext cx="792088" cy="276999"/>
          </a:xfrm>
          <a:prstGeom prst="rect">
            <a:avLst/>
          </a:prstGeom>
          <a:noFill/>
        </p:spPr>
        <p:txBody>
          <a:bodyPr wrap="square" rtlCol="0">
            <a:spAutoFit/>
          </a:bodyPr>
          <a:lstStyle/>
          <a:p>
            <a:r>
              <a:rPr lang="en-US" altLang="ja-JP" sz="1200" dirty="0" smtClean="0"/>
              <a:t>Sunshine</a:t>
            </a:r>
            <a:endParaRPr kumimoji="1" lang="ja-JP" altLang="en-US" sz="1200" dirty="0"/>
          </a:p>
        </p:txBody>
      </p:sp>
      <p:sp>
        <p:nvSpPr>
          <p:cNvPr id="13" name="テキスト ボックス 12"/>
          <p:cNvSpPr txBox="1"/>
          <p:nvPr/>
        </p:nvSpPr>
        <p:spPr>
          <a:xfrm>
            <a:off x="8351912" y="6248345"/>
            <a:ext cx="792088" cy="276999"/>
          </a:xfrm>
          <a:prstGeom prst="rect">
            <a:avLst/>
          </a:prstGeom>
          <a:noFill/>
        </p:spPr>
        <p:txBody>
          <a:bodyPr wrap="square" rtlCol="0">
            <a:spAutoFit/>
          </a:bodyPr>
          <a:lstStyle/>
          <a:p>
            <a:r>
              <a:rPr lang="en-US" altLang="ja-JP" sz="1200" dirty="0" smtClean="0"/>
              <a:t>Snow</a:t>
            </a:r>
            <a:endParaRPr kumimoji="1" lang="ja-JP" altLang="en-US" sz="1200" dirty="0"/>
          </a:p>
        </p:txBody>
      </p:sp>
      <p:sp>
        <p:nvSpPr>
          <p:cNvPr id="14" name="テキスト ボックス 13"/>
          <p:cNvSpPr txBox="1"/>
          <p:nvPr/>
        </p:nvSpPr>
        <p:spPr>
          <a:xfrm>
            <a:off x="8100392" y="6464369"/>
            <a:ext cx="1043608" cy="276999"/>
          </a:xfrm>
          <a:prstGeom prst="rect">
            <a:avLst/>
          </a:prstGeom>
          <a:noFill/>
        </p:spPr>
        <p:txBody>
          <a:bodyPr wrap="square" rtlCol="0">
            <a:spAutoFit/>
          </a:bodyPr>
          <a:lstStyle/>
          <a:p>
            <a:r>
              <a:rPr lang="en-US" altLang="ja-JP" sz="1200" dirty="0" smtClean="0"/>
              <a:t>Fall   Depth</a:t>
            </a:r>
            <a:endParaRPr kumimoji="1" lang="ja-JP" altLang="en-US" sz="1200" dirty="0"/>
          </a:p>
        </p:txBody>
      </p:sp>
      <p:sp>
        <p:nvSpPr>
          <p:cNvPr id="15" name="テキスト ボックス 14"/>
          <p:cNvSpPr txBox="1"/>
          <p:nvPr/>
        </p:nvSpPr>
        <p:spPr>
          <a:xfrm>
            <a:off x="85023" y="447055"/>
            <a:ext cx="2176173" cy="461665"/>
          </a:xfrm>
          <a:prstGeom prst="rect">
            <a:avLst/>
          </a:prstGeom>
          <a:noFill/>
        </p:spPr>
        <p:txBody>
          <a:bodyPr wrap="none" rtlCol="0">
            <a:spAutoFit/>
          </a:bodyPr>
          <a:lstStyle/>
          <a:p>
            <a:r>
              <a:rPr lang="en-US" altLang="ja-JP" sz="2400" dirty="0" smtClean="0"/>
              <a:t>Retrieval screen</a:t>
            </a:r>
          </a:p>
        </p:txBody>
      </p:sp>
      <p:sp>
        <p:nvSpPr>
          <p:cNvPr id="16" name="テキスト ボックス 15"/>
          <p:cNvSpPr txBox="1"/>
          <p:nvPr/>
        </p:nvSpPr>
        <p:spPr>
          <a:xfrm>
            <a:off x="4644008" y="476672"/>
            <a:ext cx="4533613" cy="400110"/>
          </a:xfrm>
          <a:prstGeom prst="rect">
            <a:avLst/>
          </a:prstGeom>
          <a:noFill/>
        </p:spPr>
        <p:txBody>
          <a:bodyPr wrap="none" rtlCol="0">
            <a:spAutoFit/>
          </a:bodyPr>
          <a:lstStyle/>
          <a:p>
            <a:r>
              <a:rPr lang="en-US" altLang="ja-JP" sz="2000" dirty="0" smtClean="0"/>
              <a:t>Output Image (hourly data of one station)</a:t>
            </a:r>
          </a:p>
        </p:txBody>
      </p:sp>
      <p:sp>
        <p:nvSpPr>
          <p:cNvPr id="17" name="テキスト ボックス 16"/>
          <p:cNvSpPr txBox="1"/>
          <p:nvPr/>
        </p:nvSpPr>
        <p:spPr>
          <a:xfrm>
            <a:off x="251520" y="4293096"/>
            <a:ext cx="1008112" cy="646331"/>
          </a:xfrm>
          <a:prstGeom prst="rect">
            <a:avLst/>
          </a:prstGeom>
          <a:noFill/>
        </p:spPr>
        <p:txBody>
          <a:bodyPr wrap="square" rtlCol="0">
            <a:spAutoFit/>
          </a:bodyPr>
          <a:lstStyle/>
          <a:p>
            <a:r>
              <a:rPr lang="en-US" altLang="ja-JP" dirty="0" smtClean="0"/>
              <a:t>Area/</a:t>
            </a:r>
          </a:p>
          <a:p>
            <a:r>
              <a:rPr lang="en-US" altLang="ja-JP" dirty="0" smtClean="0"/>
              <a:t>Station</a:t>
            </a:r>
            <a:endParaRPr kumimoji="1" lang="en-US" altLang="ja-JP" dirty="0" smtClean="0"/>
          </a:p>
        </p:txBody>
      </p:sp>
      <p:sp>
        <p:nvSpPr>
          <p:cNvPr id="18" name="正方形/長方形 17"/>
          <p:cNvSpPr/>
          <p:nvPr/>
        </p:nvSpPr>
        <p:spPr>
          <a:xfrm>
            <a:off x="251520" y="1844824"/>
            <a:ext cx="648072" cy="1224136"/>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矢印コネクタ 18"/>
          <p:cNvCxnSpPr/>
          <p:nvPr/>
        </p:nvCxnSpPr>
        <p:spPr>
          <a:xfrm flipV="1">
            <a:off x="611560" y="3140968"/>
            <a:ext cx="0" cy="115212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0" name="正方形/長方形 19"/>
          <p:cNvSpPr/>
          <p:nvPr/>
        </p:nvSpPr>
        <p:spPr>
          <a:xfrm>
            <a:off x="971600" y="1844824"/>
            <a:ext cx="1152128" cy="1944216"/>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1547664" y="4221088"/>
            <a:ext cx="936104" cy="923330"/>
          </a:xfrm>
          <a:prstGeom prst="rect">
            <a:avLst/>
          </a:prstGeom>
          <a:noFill/>
        </p:spPr>
        <p:txBody>
          <a:bodyPr wrap="square" rtlCol="0">
            <a:spAutoFit/>
          </a:bodyPr>
          <a:lstStyle/>
          <a:p>
            <a:r>
              <a:rPr lang="en-US" altLang="ja-JP" dirty="0" smtClean="0"/>
              <a:t>Year/</a:t>
            </a:r>
          </a:p>
          <a:p>
            <a:r>
              <a:rPr lang="en-US" altLang="ja-JP" dirty="0" smtClean="0"/>
              <a:t>Month/</a:t>
            </a:r>
          </a:p>
          <a:p>
            <a:r>
              <a:rPr lang="en-US" altLang="ja-JP" dirty="0" smtClean="0"/>
              <a:t>Day</a:t>
            </a:r>
            <a:endParaRPr kumimoji="1" lang="en-US" altLang="ja-JP" dirty="0" smtClean="0"/>
          </a:p>
        </p:txBody>
      </p:sp>
      <p:cxnSp>
        <p:nvCxnSpPr>
          <p:cNvPr id="22" name="直線矢印コネクタ 21"/>
          <p:cNvCxnSpPr/>
          <p:nvPr/>
        </p:nvCxnSpPr>
        <p:spPr>
          <a:xfrm flipV="1">
            <a:off x="1763688" y="3789040"/>
            <a:ext cx="0" cy="5040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2195736" y="1844824"/>
            <a:ext cx="2592288" cy="208823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曲折矢印 23"/>
          <p:cNvSpPr/>
          <p:nvPr/>
        </p:nvSpPr>
        <p:spPr>
          <a:xfrm flipV="1">
            <a:off x="4283968" y="4005064"/>
            <a:ext cx="648072" cy="576064"/>
          </a:xfrm>
          <a:prstGeom prst="bentArrow">
            <a:avLst/>
          </a:prstGeom>
          <a:solidFill>
            <a:schemeClr val="accent5">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テキスト ボックス 24"/>
          <p:cNvSpPr txBox="1"/>
          <p:nvPr/>
        </p:nvSpPr>
        <p:spPr>
          <a:xfrm>
            <a:off x="2915816" y="4365104"/>
            <a:ext cx="1080120" cy="646331"/>
          </a:xfrm>
          <a:prstGeom prst="rect">
            <a:avLst/>
          </a:prstGeom>
          <a:noFill/>
        </p:spPr>
        <p:txBody>
          <a:bodyPr wrap="square" rtlCol="0">
            <a:spAutoFit/>
          </a:bodyPr>
          <a:lstStyle/>
          <a:p>
            <a:r>
              <a:rPr lang="en-US" altLang="ja-JP" dirty="0" smtClean="0"/>
              <a:t>Type of Statics</a:t>
            </a:r>
          </a:p>
        </p:txBody>
      </p:sp>
      <p:cxnSp>
        <p:nvCxnSpPr>
          <p:cNvPr id="26" name="直線矢印コネクタ 25"/>
          <p:cNvCxnSpPr>
            <a:stCxn id="25" idx="0"/>
          </p:cNvCxnSpPr>
          <p:nvPr/>
        </p:nvCxnSpPr>
        <p:spPr>
          <a:xfrm flipV="1">
            <a:off x="3455876" y="3933056"/>
            <a:ext cx="0" cy="43204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7" name="Rectangle 70"/>
          <p:cNvSpPr>
            <a:spLocks noChangeArrowheads="1"/>
          </p:cNvSpPr>
          <p:nvPr/>
        </p:nvSpPr>
        <p:spPr bwMode="auto">
          <a:xfrm>
            <a:off x="0" y="-27384"/>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2800" b="1" dirty="0" smtClean="0"/>
              <a:t>Acquire Data (AWS) through Website</a:t>
            </a:r>
            <a:endParaRPr lang="en-US" altLang="ja-JP" sz="2800" b="1" dirty="0"/>
          </a:p>
        </p:txBody>
      </p:sp>
      <p:sp>
        <p:nvSpPr>
          <p:cNvPr id="37" name="円柱 36"/>
          <p:cNvSpPr/>
          <p:nvPr/>
        </p:nvSpPr>
        <p:spPr>
          <a:xfrm>
            <a:off x="251520" y="5949280"/>
            <a:ext cx="576064" cy="648072"/>
          </a:xfrm>
          <a:prstGeom prst="can">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smtClean="0">
                <a:solidFill>
                  <a:schemeClr val="tx1"/>
                </a:solidFill>
              </a:rPr>
              <a:t>JMA</a:t>
            </a:r>
            <a:endParaRPr kumimoji="1" lang="ja-JP" altLang="en-US" sz="1600" b="1" dirty="0">
              <a:solidFill>
                <a:schemeClr val="tx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611560" y="836712"/>
            <a:ext cx="7642139" cy="5922658"/>
          </a:xfrm>
          <a:prstGeom prst="rect">
            <a:avLst/>
          </a:prstGeom>
          <a:noFill/>
          <a:ln w="9525">
            <a:noFill/>
            <a:miter lim="800000"/>
            <a:headEnd/>
            <a:tailEnd/>
          </a:ln>
          <a:effectLst/>
        </p:spPr>
      </p:pic>
      <p:sp>
        <p:nvSpPr>
          <p:cNvPr id="5" name="テキスト ボックス 4"/>
          <p:cNvSpPr txBox="1"/>
          <p:nvPr/>
        </p:nvSpPr>
        <p:spPr>
          <a:xfrm>
            <a:off x="179512" y="375047"/>
            <a:ext cx="8496944" cy="461665"/>
          </a:xfrm>
          <a:prstGeom prst="rect">
            <a:avLst/>
          </a:prstGeom>
          <a:noFill/>
        </p:spPr>
        <p:txBody>
          <a:bodyPr wrap="square" rtlCol="0">
            <a:spAutoFit/>
          </a:bodyPr>
          <a:lstStyle/>
          <a:p>
            <a:pPr>
              <a:buFont typeface="Wingdings" pitchFamily="2" charset="2"/>
              <a:buChar char="Ø"/>
            </a:pPr>
            <a:r>
              <a:rPr kumimoji="1" lang="en-US" altLang="ja-JP" sz="2400" dirty="0" smtClean="0"/>
              <a:t> Integrated Meteorological Viewer</a:t>
            </a:r>
            <a:r>
              <a:rPr kumimoji="1" lang="ja-JP" altLang="en-US" sz="2400" dirty="0" smtClean="0"/>
              <a:t>　</a:t>
            </a:r>
            <a:r>
              <a:rPr kumimoji="1" lang="en-US" altLang="ja-JP" sz="2400" dirty="0" smtClean="0"/>
              <a:t>(Real-time data monitoring)</a:t>
            </a:r>
          </a:p>
        </p:txBody>
      </p:sp>
      <p:sp>
        <p:nvSpPr>
          <p:cNvPr id="7" name="Rectangle 70"/>
          <p:cNvSpPr>
            <a:spLocks noChangeArrowheads="1"/>
          </p:cNvSpPr>
          <p:nvPr/>
        </p:nvSpPr>
        <p:spPr bwMode="auto">
          <a:xfrm>
            <a:off x="0" y="-27384"/>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2400" b="1" dirty="0" smtClean="0"/>
              <a:t>Examples of visualization tools for Meteorological Observation</a:t>
            </a:r>
            <a:endParaRPr lang="en-US" altLang="ja-JP" sz="2400"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13066" y="482125"/>
            <a:ext cx="7571302" cy="461665"/>
          </a:xfrm>
          <a:prstGeom prst="rect">
            <a:avLst/>
          </a:prstGeom>
          <a:noFill/>
        </p:spPr>
        <p:txBody>
          <a:bodyPr wrap="square" rtlCol="0">
            <a:spAutoFit/>
          </a:bodyPr>
          <a:lstStyle/>
          <a:p>
            <a:pPr>
              <a:buFont typeface="Wingdings" pitchFamily="2" charset="2"/>
              <a:buChar char="Ø"/>
            </a:pPr>
            <a:r>
              <a:rPr kumimoji="1" lang="en-US" altLang="ja-JP" sz="2400" dirty="0" smtClean="0"/>
              <a:t> SATAID (Satellite Animation and Interactive Diagnosis)</a:t>
            </a:r>
          </a:p>
        </p:txBody>
      </p:sp>
      <p:pic>
        <p:nvPicPr>
          <p:cNvPr id="6" name="図 5" descr="SATAID.JPG"/>
          <p:cNvPicPr>
            <a:picLocks noChangeAspect="1"/>
          </p:cNvPicPr>
          <p:nvPr/>
        </p:nvPicPr>
        <p:blipFill>
          <a:blip r:embed="rId2" cstate="print"/>
          <a:srcRect r="50000"/>
          <a:stretch>
            <a:fillRect/>
          </a:stretch>
        </p:blipFill>
        <p:spPr>
          <a:xfrm>
            <a:off x="467544" y="980728"/>
            <a:ext cx="7128792" cy="5703034"/>
          </a:xfrm>
          <a:prstGeom prst="rect">
            <a:avLst/>
          </a:prstGeom>
        </p:spPr>
      </p:pic>
      <p:sp>
        <p:nvSpPr>
          <p:cNvPr id="7" name="Rectangle 70"/>
          <p:cNvSpPr>
            <a:spLocks noChangeArrowheads="1"/>
          </p:cNvSpPr>
          <p:nvPr/>
        </p:nvSpPr>
        <p:spPr bwMode="auto">
          <a:xfrm>
            <a:off x="0" y="-27384"/>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2400" b="1" dirty="0" smtClean="0"/>
              <a:t>Examples of visualization tools for Meteorological Observation</a:t>
            </a:r>
            <a:endParaRPr lang="en-US" altLang="ja-JP" sz="2400"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79512" y="1124744"/>
            <a:ext cx="8964488" cy="4493538"/>
          </a:xfrm>
          <a:prstGeom prst="rect">
            <a:avLst/>
          </a:prstGeom>
          <a:noFill/>
        </p:spPr>
        <p:txBody>
          <a:bodyPr wrap="square">
            <a:spAutoFit/>
          </a:bodyPr>
          <a:lstStyle/>
          <a:p>
            <a:pPr marL="444500" indent="-444500">
              <a:buFont typeface="Wingdings" pitchFamily="2" charset="2"/>
              <a:buChar char="l"/>
            </a:pPr>
            <a:r>
              <a:rPr kumimoji="1" lang="en-US" altLang="ja-JP" sz="3200" dirty="0">
                <a:solidFill>
                  <a:schemeClr val="bg1">
                    <a:lumMod val="75000"/>
                  </a:schemeClr>
                </a:solidFill>
              </a:rPr>
              <a:t>Background of </a:t>
            </a:r>
            <a:r>
              <a:rPr lang="en-US" altLang="ja-JP" sz="3200" dirty="0" smtClean="0">
                <a:solidFill>
                  <a:schemeClr val="bg1">
                    <a:lumMod val="75000"/>
                  </a:schemeClr>
                </a:solidFill>
              </a:rPr>
              <a:t>disaster countermeasures</a:t>
            </a:r>
            <a:r>
              <a:rPr kumimoji="1" lang="en-US" altLang="ja-JP" sz="3200" dirty="0" smtClean="0">
                <a:solidFill>
                  <a:schemeClr val="bg1">
                    <a:lumMod val="75000"/>
                  </a:schemeClr>
                </a:solidFill>
              </a:rPr>
              <a:t> </a:t>
            </a:r>
            <a:r>
              <a:rPr kumimoji="1" lang="en-US" altLang="ja-JP" sz="3200" dirty="0">
                <a:solidFill>
                  <a:schemeClr val="bg1">
                    <a:lumMod val="75000"/>
                  </a:schemeClr>
                </a:solidFill>
              </a:rPr>
              <a:t>in Japan</a:t>
            </a:r>
          </a:p>
          <a:p>
            <a:pPr marL="444500" indent="-444500">
              <a:spcBef>
                <a:spcPts val="600"/>
              </a:spcBef>
              <a:buFont typeface="Wingdings" pitchFamily="2" charset="2"/>
              <a:buChar char="l"/>
            </a:pPr>
            <a:r>
              <a:rPr kumimoji="1" lang="en-US" altLang="ja-JP" sz="3200" dirty="0">
                <a:solidFill>
                  <a:schemeClr val="bg1">
                    <a:lumMod val="75000"/>
                  </a:schemeClr>
                </a:solidFill>
              </a:rPr>
              <a:t>Governance and Institutional Arrangements</a:t>
            </a:r>
          </a:p>
          <a:p>
            <a:pPr marL="444500" indent="-444500">
              <a:spcBef>
                <a:spcPts val="600"/>
              </a:spcBef>
              <a:buFont typeface="Wingdings" pitchFamily="2" charset="2"/>
              <a:buChar char="l"/>
            </a:pPr>
            <a:r>
              <a:rPr lang="en-US" altLang="ja-JP" sz="3200" dirty="0" smtClean="0">
                <a:solidFill>
                  <a:schemeClr val="bg1">
                    <a:lumMod val="75000"/>
                  </a:schemeClr>
                </a:solidFill>
              </a:rPr>
              <a:t>Natural Disasters in Japan</a:t>
            </a:r>
            <a:endParaRPr kumimoji="1" lang="en-US" altLang="ja-JP" sz="3200" dirty="0">
              <a:solidFill>
                <a:schemeClr val="bg1">
                  <a:lumMod val="75000"/>
                </a:schemeClr>
              </a:solidFill>
            </a:endParaRPr>
          </a:p>
          <a:p>
            <a:pPr marL="444500" indent="-444500">
              <a:spcBef>
                <a:spcPts val="600"/>
              </a:spcBef>
              <a:buFont typeface="Wingdings" pitchFamily="2" charset="2"/>
              <a:buChar char="l"/>
            </a:pPr>
            <a:r>
              <a:rPr lang="en-US" altLang="ja-JP" sz="3200" dirty="0" smtClean="0">
                <a:solidFill>
                  <a:schemeClr val="bg1">
                    <a:lumMod val="75000"/>
                  </a:schemeClr>
                </a:solidFill>
              </a:rPr>
              <a:t>Collecting and Sharing of Disaster Damage Data</a:t>
            </a:r>
            <a:endParaRPr kumimoji="1" lang="en-US" altLang="ja-JP" sz="3200" dirty="0">
              <a:solidFill>
                <a:schemeClr val="bg1">
                  <a:lumMod val="75000"/>
                </a:schemeClr>
              </a:solidFill>
            </a:endParaRPr>
          </a:p>
          <a:p>
            <a:pPr marL="444500" indent="-444500">
              <a:spcBef>
                <a:spcPts val="600"/>
              </a:spcBef>
              <a:buFont typeface="Wingdings" pitchFamily="2" charset="2"/>
              <a:buChar char="l"/>
            </a:pPr>
            <a:r>
              <a:rPr lang="en-US" altLang="ja-JP" sz="3200" dirty="0" smtClean="0">
                <a:solidFill>
                  <a:schemeClr val="bg1">
                    <a:lumMod val="75000"/>
                  </a:schemeClr>
                </a:solidFill>
              </a:rPr>
              <a:t>Meteorological Data Monitoring</a:t>
            </a:r>
            <a:endParaRPr kumimoji="1" lang="en-US" altLang="ja-JP" sz="3200" dirty="0">
              <a:solidFill>
                <a:schemeClr val="bg1">
                  <a:lumMod val="75000"/>
                </a:schemeClr>
              </a:solidFill>
            </a:endParaRPr>
          </a:p>
          <a:p>
            <a:pPr marL="444500" indent="-444500">
              <a:spcBef>
                <a:spcPts val="600"/>
              </a:spcBef>
              <a:buFont typeface="Wingdings" pitchFamily="2" charset="2"/>
              <a:buChar char="l"/>
            </a:pPr>
            <a:r>
              <a:rPr lang="en-US" altLang="ja-JP" sz="3200" dirty="0" smtClean="0"/>
              <a:t>Hazard Maps and Examples of Disaster Data Analysis</a:t>
            </a:r>
            <a:endParaRPr kumimoji="1" lang="en-US" altLang="ja-JP" sz="3200" dirty="0"/>
          </a:p>
          <a:p>
            <a:pPr marL="444500" indent="-444500">
              <a:spcBef>
                <a:spcPts val="600"/>
              </a:spcBef>
              <a:buFont typeface="Wingdings" pitchFamily="2" charset="2"/>
              <a:buChar char="l"/>
            </a:pPr>
            <a:r>
              <a:rPr kumimoji="1" lang="en-US" altLang="ja-JP" sz="3200" dirty="0" smtClean="0">
                <a:solidFill>
                  <a:schemeClr val="bg1">
                    <a:lumMod val="75000"/>
                  </a:schemeClr>
                </a:solidFill>
              </a:rPr>
              <a:t>Summary</a:t>
            </a:r>
            <a:endParaRPr kumimoji="1" lang="en-US" altLang="ja-JP" sz="32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70"/>
          <p:cNvSpPr>
            <a:spLocks noChangeArrowheads="1"/>
          </p:cNvSpPr>
          <p:nvPr/>
        </p:nvSpPr>
        <p:spPr bwMode="auto">
          <a:xfrm>
            <a:off x="0" y="-27384"/>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3200" b="1" dirty="0" smtClean="0"/>
              <a:t>How to Create the Hazard Map in Japan</a:t>
            </a:r>
            <a:endParaRPr lang="en-US" altLang="ja-JP" sz="3200" b="1" dirty="0"/>
          </a:p>
        </p:txBody>
      </p:sp>
      <p:pic>
        <p:nvPicPr>
          <p:cNvPr id="14" name="Picture 1"/>
          <p:cNvPicPr>
            <a:picLocks noChangeAspect="1" noChangeArrowheads="1"/>
          </p:cNvPicPr>
          <p:nvPr/>
        </p:nvPicPr>
        <p:blipFill>
          <a:blip r:embed="rId2" cstate="print"/>
          <a:srcRect/>
          <a:stretch>
            <a:fillRect/>
          </a:stretch>
        </p:blipFill>
        <p:spPr bwMode="auto">
          <a:xfrm>
            <a:off x="395536" y="1628800"/>
            <a:ext cx="8028384" cy="3389577"/>
          </a:xfrm>
          <a:prstGeom prst="rect">
            <a:avLst/>
          </a:prstGeom>
          <a:noFill/>
          <a:ln w="9525">
            <a:noFill/>
            <a:miter lim="800000"/>
            <a:headEnd/>
            <a:tailEnd/>
          </a:ln>
        </p:spPr>
      </p:pic>
      <p:sp>
        <p:nvSpPr>
          <p:cNvPr id="15" name="テキスト ボックス 14"/>
          <p:cNvSpPr txBox="1"/>
          <p:nvPr/>
        </p:nvSpPr>
        <p:spPr>
          <a:xfrm>
            <a:off x="3635896" y="1342509"/>
            <a:ext cx="2304349" cy="646331"/>
          </a:xfrm>
          <a:prstGeom prst="rect">
            <a:avLst/>
          </a:prstGeom>
          <a:solidFill>
            <a:schemeClr val="bg1"/>
          </a:solidFill>
          <a:ln>
            <a:solidFill>
              <a:schemeClr val="tx1"/>
            </a:solidFill>
          </a:ln>
        </p:spPr>
        <p:txBody>
          <a:bodyPr wrap="none" rtlCol="0">
            <a:spAutoFit/>
          </a:bodyPr>
          <a:lstStyle/>
          <a:p>
            <a:r>
              <a:rPr kumimoji="1" lang="en-US" altLang="ja-JP" dirty="0" smtClean="0">
                <a:solidFill>
                  <a:schemeClr val="accent3"/>
                </a:solidFill>
              </a:rPr>
              <a:t>Information about</a:t>
            </a:r>
          </a:p>
          <a:p>
            <a:r>
              <a:rPr lang="en-US" altLang="ja-JP" dirty="0" smtClean="0">
                <a:solidFill>
                  <a:schemeClr val="accent3"/>
                </a:solidFill>
              </a:rPr>
              <a:t>Facilities of Evacuation</a:t>
            </a:r>
            <a:endParaRPr kumimoji="1" lang="ja-JP" altLang="en-US" dirty="0">
              <a:solidFill>
                <a:schemeClr val="accent3"/>
              </a:solidFill>
            </a:endParaRPr>
          </a:p>
        </p:txBody>
      </p:sp>
      <p:sp>
        <p:nvSpPr>
          <p:cNvPr id="16" name="テキスト ボックス 15"/>
          <p:cNvSpPr txBox="1"/>
          <p:nvPr/>
        </p:nvSpPr>
        <p:spPr>
          <a:xfrm>
            <a:off x="35496" y="3009726"/>
            <a:ext cx="1979712" cy="923330"/>
          </a:xfrm>
          <a:prstGeom prst="rect">
            <a:avLst/>
          </a:prstGeom>
          <a:solidFill>
            <a:schemeClr val="bg1"/>
          </a:solidFill>
          <a:ln>
            <a:solidFill>
              <a:schemeClr val="tx1"/>
            </a:solidFill>
          </a:ln>
        </p:spPr>
        <p:txBody>
          <a:bodyPr wrap="square" rtlCol="0">
            <a:spAutoFit/>
          </a:bodyPr>
          <a:lstStyle/>
          <a:p>
            <a:r>
              <a:rPr kumimoji="1" lang="en-US" altLang="ja-JP" dirty="0" smtClean="0">
                <a:solidFill>
                  <a:schemeClr val="tx2">
                    <a:lumMod val="60000"/>
                    <a:lumOff val="40000"/>
                  </a:schemeClr>
                </a:solidFill>
              </a:rPr>
              <a:t>Estimated  Inundation Area Map (GIS or CAD)</a:t>
            </a:r>
            <a:endParaRPr kumimoji="1" lang="ja-JP" altLang="en-US" dirty="0">
              <a:solidFill>
                <a:schemeClr val="tx2">
                  <a:lumMod val="60000"/>
                  <a:lumOff val="40000"/>
                </a:schemeClr>
              </a:solidFill>
            </a:endParaRPr>
          </a:p>
        </p:txBody>
      </p:sp>
      <p:cxnSp>
        <p:nvCxnSpPr>
          <p:cNvPr id="22" name="直線矢印コネクタ 21"/>
          <p:cNvCxnSpPr/>
          <p:nvPr/>
        </p:nvCxnSpPr>
        <p:spPr>
          <a:xfrm flipH="1">
            <a:off x="6732240" y="4365104"/>
            <a:ext cx="288032" cy="936104"/>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7236296" y="4365104"/>
            <a:ext cx="0" cy="936104"/>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7380312" y="4365104"/>
            <a:ext cx="576064" cy="936104"/>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5004048" y="5301208"/>
            <a:ext cx="3816424" cy="707886"/>
          </a:xfrm>
          <a:prstGeom prst="rect">
            <a:avLst/>
          </a:prstGeom>
          <a:noFill/>
        </p:spPr>
        <p:txBody>
          <a:bodyPr wrap="square" rtlCol="0">
            <a:spAutoFit/>
          </a:bodyPr>
          <a:lstStyle/>
          <a:p>
            <a:r>
              <a:rPr lang="en-US" altLang="ja-JP" sz="2000" dirty="0" smtClean="0"/>
              <a:t>Provided </a:t>
            </a:r>
            <a:r>
              <a:rPr lang="en-US" altLang="ja-JP" sz="2000" dirty="0" smtClean="0"/>
              <a:t>to Residents, Disaster Management Organization, HP etc.</a:t>
            </a:r>
          </a:p>
        </p:txBody>
      </p:sp>
      <p:sp>
        <p:nvSpPr>
          <p:cNvPr id="26" name="テキスト ボックス 25"/>
          <p:cNvSpPr txBox="1"/>
          <p:nvPr/>
        </p:nvSpPr>
        <p:spPr>
          <a:xfrm>
            <a:off x="4572000" y="2996952"/>
            <a:ext cx="1152128" cy="369332"/>
          </a:xfrm>
          <a:prstGeom prst="rect">
            <a:avLst/>
          </a:prstGeom>
          <a:solidFill>
            <a:schemeClr val="bg1"/>
          </a:solidFill>
          <a:ln>
            <a:solidFill>
              <a:schemeClr val="tx1"/>
            </a:solidFill>
          </a:ln>
        </p:spPr>
        <p:txBody>
          <a:bodyPr wrap="square" rtlCol="0">
            <a:spAutoFit/>
          </a:bodyPr>
          <a:lstStyle/>
          <a:p>
            <a:pPr algn="ctr"/>
            <a:r>
              <a:rPr kumimoji="1" lang="en-US" altLang="ja-JP" dirty="0" smtClean="0"/>
              <a:t>Overlay</a:t>
            </a:r>
            <a:endParaRPr kumimoji="1" lang="ja-JP" altLang="en-US" dirty="0"/>
          </a:p>
        </p:txBody>
      </p:sp>
      <p:sp>
        <p:nvSpPr>
          <p:cNvPr id="27" name="テキスト ボックス 26"/>
          <p:cNvSpPr txBox="1"/>
          <p:nvPr/>
        </p:nvSpPr>
        <p:spPr>
          <a:xfrm>
            <a:off x="5940152" y="2636912"/>
            <a:ext cx="2736304" cy="369332"/>
          </a:xfrm>
          <a:prstGeom prst="rect">
            <a:avLst/>
          </a:prstGeom>
          <a:solidFill>
            <a:schemeClr val="bg1"/>
          </a:solidFill>
          <a:ln>
            <a:solidFill>
              <a:schemeClr val="tx1"/>
            </a:solidFill>
          </a:ln>
        </p:spPr>
        <p:txBody>
          <a:bodyPr wrap="square" rtlCol="0">
            <a:spAutoFit/>
          </a:bodyPr>
          <a:lstStyle/>
          <a:p>
            <a:pPr algn="ctr"/>
            <a:r>
              <a:rPr lang="en-US" altLang="ja-JP" dirty="0" smtClean="0"/>
              <a:t>Hazard Map on Flood</a:t>
            </a:r>
            <a:endParaRPr kumimoji="1" lang="ja-JP" altLang="en-US" dirty="0"/>
          </a:p>
        </p:txBody>
      </p:sp>
      <p:sp>
        <p:nvSpPr>
          <p:cNvPr id="28" name="テキスト ボックス 27"/>
          <p:cNvSpPr txBox="1"/>
          <p:nvPr/>
        </p:nvSpPr>
        <p:spPr>
          <a:xfrm>
            <a:off x="4572000" y="4509120"/>
            <a:ext cx="1296144" cy="646331"/>
          </a:xfrm>
          <a:prstGeom prst="rect">
            <a:avLst/>
          </a:prstGeom>
          <a:solidFill>
            <a:schemeClr val="bg1"/>
          </a:solidFill>
          <a:ln>
            <a:solidFill>
              <a:schemeClr val="tx1"/>
            </a:solidFill>
          </a:ln>
        </p:spPr>
        <p:txBody>
          <a:bodyPr wrap="square" rtlCol="0">
            <a:spAutoFit/>
          </a:bodyPr>
          <a:lstStyle/>
          <a:p>
            <a:pPr algn="ctr"/>
            <a:r>
              <a:rPr kumimoji="1" lang="en-US" altLang="ja-JP" dirty="0" smtClean="0"/>
              <a:t>Map Information</a:t>
            </a:r>
            <a:endParaRPr kumimoji="1" lang="ja-JP" altLang="en-US" dirty="0"/>
          </a:p>
        </p:txBody>
      </p:sp>
      <p:sp>
        <p:nvSpPr>
          <p:cNvPr id="34" name="角丸四角形 33"/>
          <p:cNvSpPr/>
          <p:nvPr/>
        </p:nvSpPr>
        <p:spPr>
          <a:xfrm>
            <a:off x="179512" y="980728"/>
            <a:ext cx="2808312" cy="864096"/>
          </a:xfrm>
          <a:prstGeom prst="roundRect">
            <a:avLst>
              <a:gd name="adj" fmla="val 3650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smtClean="0">
                <a:solidFill>
                  <a:schemeClr val="tx2">
                    <a:lumMod val="60000"/>
                    <a:lumOff val="40000"/>
                  </a:schemeClr>
                </a:solidFill>
              </a:rPr>
              <a:t>River Management Authorities</a:t>
            </a:r>
            <a:endParaRPr kumimoji="1" lang="ja-JP" altLang="en-US" sz="2400" dirty="0">
              <a:solidFill>
                <a:schemeClr val="tx2">
                  <a:lumMod val="60000"/>
                  <a:lumOff val="40000"/>
                </a:schemeClr>
              </a:solidFill>
            </a:endParaRPr>
          </a:p>
        </p:txBody>
      </p:sp>
      <p:sp>
        <p:nvSpPr>
          <p:cNvPr id="35" name="角丸四角形 34"/>
          <p:cNvSpPr/>
          <p:nvPr/>
        </p:nvSpPr>
        <p:spPr>
          <a:xfrm>
            <a:off x="6156176" y="980728"/>
            <a:ext cx="2808312" cy="864096"/>
          </a:xfrm>
          <a:prstGeom prst="roundRect">
            <a:avLst>
              <a:gd name="adj" fmla="val 36509"/>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smtClean="0">
                <a:solidFill>
                  <a:schemeClr val="accent3">
                    <a:lumMod val="75000"/>
                  </a:schemeClr>
                </a:solidFill>
              </a:rPr>
              <a:t>Municipality</a:t>
            </a:r>
            <a:endParaRPr kumimoji="1" lang="ja-JP" altLang="en-US" sz="2400" dirty="0">
              <a:solidFill>
                <a:schemeClr val="accent3">
                  <a:lumMod val="75000"/>
                </a:schemeClr>
              </a:solidFill>
            </a:endParaRPr>
          </a:p>
        </p:txBody>
      </p:sp>
      <p:cxnSp>
        <p:nvCxnSpPr>
          <p:cNvPr id="37" name="直線矢印コネクタ 36"/>
          <p:cNvCxnSpPr/>
          <p:nvPr/>
        </p:nvCxnSpPr>
        <p:spPr>
          <a:xfrm flipH="1">
            <a:off x="5724128" y="1412776"/>
            <a:ext cx="576064" cy="144016"/>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a:off x="1331640" y="1772816"/>
            <a:ext cx="0" cy="136815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1223120" y="6334780"/>
            <a:ext cx="7920880" cy="523220"/>
          </a:xfrm>
          <a:prstGeom prst="rect">
            <a:avLst/>
          </a:prstGeom>
          <a:noFill/>
        </p:spPr>
        <p:txBody>
          <a:bodyPr wrap="square" rtlCol="0">
            <a:spAutoFit/>
          </a:bodyPr>
          <a:lstStyle/>
          <a:p>
            <a:r>
              <a:rPr kumimoji="1" lang="en-US" altLang="ja-JP" sz="1400" dirty="0" smtClean="0"/>
              <a:t>From  </a:t>
            </a:r>
            <a:r>
              <a:rPr kumimoji="1" lang="en-US" altLang="ja-JP" sz="1400" dirty="0" smtClean="0"/>
              <a:t>“the Guideline </a:t>
            </a:r>
            <a:r>
              <a:rPr kumimoji="1" lang="en-US" altLang="ja-JP" sz="1400" dirty="0" smtClean="0"/>
              <a:t>for Utilization of Estimated Inundation Area Map to Develop the Flood Hazard Map”</a:t>
            </a:r>
          </a:p>
          <a:p>
            <a:r>
              <a:rPr kumimoji="1" lang="en-US" altLang="ja-JP" sz="1400" dirty="0" smtClean="0"/>
              <a:t>Ministry of Land </a:t>
            </a:r>
            <a:r>
              <a:rPr lang="en-US" altLang="ja-JP" sz="1400" dirty="0" smtClean="0"/>
              <a:t>Infrastructure, Transport and Tourism, Water and Disaster Management Bureau 2008</a:t>
            </a:r>
          </a:p>
        </p:txBody>
      </p:sp>
      <p:sp>
        <p:nvSpPr>
          <p:cNvPr id="18" name="テキスト ボックス 17"/>
          <p:cNvSpPr txBox="1"/>
          <p:nvPr/>
        </p:nvSpPr>
        <p:spPr>
          <a:xfrm>
            <a:off x="-70604" y="6597352"/>
            <a:ext cx="1330236" cy="276999"/>
          </a:xfrm>
          <a:prstGeom prst="rect">
            <a:avLst/>
          </a:prstGeom>
          <a:noFill/>
        </p:spPr>
        <p:txBody>
          <a:bodyPr wrap="none" rtlCol="0">
            <a:spAutoFit/>
          </a:bodyPr>
          <a:lstStyle/>
          <a:p>
            <a:r>
              <a:rPr lang="en-US" altLang="ja-JP" sz="1200" dirty="0" smtClean="0"/>
              <a:t>Copyright © </a:t>
            </a:r>
            <a:r>
              <a:rPr lang="en-US" altLang="ja-JP" sz="1200" dirty="0" smtClean="0"/>
              <a:t> MLIT</a:t>
            </a:r>
            <a:endParaRPr kumimoji="1" lang="en-US" altLang="ja-JP" sz="1200"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0"/>
          <p:cNvSpPr>
            <a:spLocks noChangeArrowheads="1"/>
          </p:cNvSpPr>
          <p:nvPr/>
        </p:nvSpPr>
        <p:spPr bwMode="auto">
          <a:xfrm>
            <a:off x="0" y="0"/>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3200" b="1" dirty="0" smtClean="0"/>
              <a:t>An example of Estimated inundation area map</a:t>
            </a:r>
            <a:endParaRPr lang="en-US" altLang="ja-JP" sz="3200" b="1" dirty="0"/>
          </a:p>
        </p:txBody>
      </p:sp>
      <p:pic>
        <p:nvPicPr>
          <p:cNvPr id="5" name="Picture 2"/>
          <p:cNvPicPr>
            <a:picLocks noChangeAspect="1" noChangeArrowheads="1"/>
          </p:cNvPicPr>
          <p:nvPr/>
        </p:nvPicPr>
        <p:blipFill>
          <a:blip r:embed="rId2" cstate="print"/>
          <a:srcRect l="3766" t="13978" r="1497" b="2151"/>
          <a:stretch>
            <a:fillRect/>
          </a:stretch>
        </p:blipFill>
        <p:spPr bwMode="auto">
          <a:xfrm>
            <a:off x="539552" y="620688"/>
            <a:ext cx="8136904" cy="5616624"/>
          </a:xfrm>
          <a:prstGeom prst="rect">
            <a:avLst/>
          </a:prstGeom>
          <a:noFill/>
          <a:ln w="9525">
            <a:solidFill>
              <a:schemeClr val="accent1"/>
            </a:solidFill>
            <a:miter lim="800000"/>
            <a:headEnd/>
            <a:tailEnd/>
          </a:ln>
        </p:spPr>
      </p:pic>
      <p:sp>
        <p:nvSpPr>
          <p:cNvPr id="6" name="テキスト ボックス 5"/>
          <p:cNvSpPr txBox="1"/>
          <p:nvPr/>
        </p:nvSpPr>
        <p:spPr>
          <a:xfrm>
            <a:off x="1907704" y="6488668"/>
            <a:ext cx="6993005" cy="369332"/>
          </a:xfrm>
          <a:prstGeom prst="rect">
            <a:avLst/>
          </a:prstGeom>
          <a:noFill/>
        </p:spPr>
        <p:txBody>
          <a:bodyPr wrap="none" rtlCol="0">
            <a:spAutoFit/>
          </a:bodyPr>
          <a:lstStyle/>
          <a:p>
            <a:r>
              <a:rPr lang="en-US" altLang="ja-JP" dirty="0" smtClean="0"/>
              <a:t>Copyright © </a:t>
            </a:r>
            <a:r>
              <a:rPr lang="en-US" altLang="ja-JP" dirty="0" smtClean="0"/>
              <a:t> </a:t>
            </a:r>
            <a:r>
              <a:rPr lang="en-US" altLang="ja-JP" dirty="0" smtClean="0"/>
              <a:t>Keihin Office of River, Kanto Regional Development Bureau</a:t>
            </a:r>
            <a:endParaRPr kumimoji="1" lang="en-US" altLang="ja-JP" dirty="0" smtClean="0"/>
          </a:p>
        </p:txBody>
      </p:sp>
      <p:sp>
        <p:nvSpPr>
          <p:cNvPr id="7" name="テキスト ボックス 6"/>
          <p:cNvSpPr txBox="1"/>
          <p:nvPr/>
        </p:nvSpPr>
        <p:spPr>
          <a:xfrm>
            <a:off x="1475656" y="1124744"/>
            <a:ext cx="6408712" cy="369332"/>
          </a:xfrm>
          <a:prstGeom prst="rect">
            <a:avLst/>
          </a:prstGeom>
          <a:solidFill>
            <a:schemeClr val="bg1"/>
          </a:solidFill>
          <a:ln>
            <a:noFill/>
          </a:ln>
        </p:spPr>
        <p:txBody>
          <a:bodyPr wrap="square" rtlCol="0">
            <a:spAutoFit/>
          </a:bodyPr>
          <a:lstStyle/>
          <a:p>
            <a:pPr algn="ctr"/>
            <a:r>
              <a:rPr lang="en-US" altLang="ja-JP" dirty="0" smtClean="0"/>
              <a:t>Estimated inundation area map of Tama River for Setagaya Ward</a:t>
            </a:r>
            <a:endParaRPr kumimoji="1" lang="ja-JP" alt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0"/>
          <p:cNvSpPr>
            <a:spLocks noChangeArrowheads="1"/>
          </p:cNvSpPr>
          <p:nvPr/>
        </p:nvSpPr>
        <p:spPr bwMode="auto">
          <a:xfrm>
            <a:off x="0" y="0"/>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3200" b="1" dirty="0" smtClean="0"/>
              <a:t>An example of Hazard Map</a:t>
            </a:r>
            <a:endParaRPr lang="en-US" altLang="ja-JP" sz="3200" b="1" dirty="0"/>
          </a:p>
        </p:txBody>
      </p:sp>
      <p:pic>
        <p:nvPicPr>
          <p:cNvPr id="6" name="Picture 2"/>
          <p:cNvPicPr>
            <a:picLocks noChangeAspect="1" noChangeArrowheads="1"/>
          </p:cNvPicPr>
          <p:nvPr/>
        </p:nvPicPr>
        <p:blipFill>
          <a:blip r:embed="rId2" cstate="print"/>
          <a:srcRect l="4415" t="14433" r="2344" b="2062"/>
          <a:stretch>
            <a:fillRect/>
          </a:stretch>
        </p:blipFill>
        <p:spPr bwMode="auto">
          <a:xfrm>
            <a:off x="323528" y="548680"/>
            <a:ext cx="8352928" cy="5832648"/>
          </a:xfrm>
          <a:prstGeom prst="rect">
            <a:avLst/>
          </a:prstGeom>
          <a:noFill/>
          <a:ln w="9525">
            <a:noFill/>
            <a:miter lim="800000"/>
            <a:headEnd/>
            <a:tailEnd/>
          </a:ln>
        </p:spPr>
      </p:pic>
      <p:sp>
        <p:nvSpPr>
          <p:cNvPr id="7" name="テキスト ボックス 6"/>
          <p:cNvSpPr txBox="1"/>
          <p:nvPr/>
        </p:nvSpPr>
        <p:spPr>
          <a:xfrm>
            <a:off x="5331444" y="6488668"/>
            <a:ext cx="3546933" cy="369332"/>
          </a:xfrm>
          <a:prstGeom prst="rect">
            <a:avLst/>
          </a:prstGeom>
          <a:noFill/>
        </p:spPr>
        <p:txBody>
          <a:bodyPr wrap="none" rtlCol="0">
            <a:spAutoFit/>
          </a:bodyPr>
          <a:lstStyle/>
          <a:p>
            <a:r>
              <a:rPr lang="en-US" altLang="ja-JP" dirty="0" smtClean="0"/>
              <a:t>Copyright © </a:t>
            </a:r>
            <a:r>
              <a:rPr lang="en-US" altLang="ja-JP" dirty="0" smtClean="0"/>
              <a:t> </a:t>
            </a:r>
            <a:r>
              <a:rPr lang="en-US" altLang="ja-JP" dirty="0" smtClean="0"/>
              <a:t>Setagaya-Ward, Tokyo</a:t>
            </a:r>
            <a:endParaRPr kumimoji="1" lang="en-US" altLang="ja-JP" dirty="0" smtClean="0"/>
          </a:p>
        </p:txBody>
      </p:sp>
      <p:sp>
        <p:nvSpPr>
          <p:cNvPr id="5" name="テキスト ボックス 4"/>
          <p:cNvSpPr txBox="1"/>
          <p:nvPr/>
        </p:nvSpPr>
        <p:spPr>
          <a:xfrm>
            <a:off x="5364088" y="3140968"/>
            <a:ext cx="1728192" cy="338554"/>
          </a:xfrm>
          <a:prstGeom prst="rect">
            <a:avLst/>
          </a:prstGeom>
          <a:solidFill>
            <a:schemeClr val="bg1"/>
          </a:solidFill>
          <a:ln w="28575">
            <a:solidFill>
              <a:schemeClr val="accent2"/>
            </a:solidFill>
          </a:ln>
        </p:spPr>
        <p:txBody>
          <a:bodyPr wrap="square" rtlCol="0">
            <a:spAutoFit/>
          </a:bodyPr>
          <a:lstStyle/>
          <a:p>
            <a:r>
              <a:rPr kumimoji="1" lang="en-US" altLang="ja-JP" sz="1600" dirty="0" smtClean="0">
                <a:solidFill>
                  <a:srgbClr val="FF0000"/>
                </a:solidFill>
              </a:rPr>
              <a:t>Evacuation center</a:t>
            </a:r>
            <a:endParaRPr kumimoji="1" lang="ja-JP" altLang="en-US" sz="1600" dirty="0">
              <a:solidFill>
                <a:srgbClr val="FF0000"/>
              </a:solidFill>
            </a:endParaRPr>
          </a:p>
        </p:txBody>
      </p:sp>
      <p:cxnSp>
        <p:nvCxnSpPr>
          <p:cNvPr id="9" name="直線矢印コネクタ 8"/>
          <p:cNvCxnSpPr/>
          <p:nvPr/>
        </p:nvCxnSpPr>
        <p:spPr>
          <a:xfrm flipH="1">
            <a:off x="5220072" y="3501008"/>
            <a:ext cx="288032" cy="5040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915816" y="1196752"/>
            <a:ext cx="3096344" cy="646331"/>
          </a:xfrm>
          <a:prstGeom prst="rect">
            <a:avLst/>
          </a:prstGeom>
          <a:solidFill>
            <a:schemeClr val="bg1"/>
          </a:solidFill>
          <a:ln>
            <a:noFill/>
          </a:ln>
        </p:spPr>
        <p:txBody>
          <a:bodyPr wrap="square" rtlCol="0">
            <a:spAutoFit/>
          </a:bodyPr>
          <a:lstStyle/>
          <a:p>
            <a:pPr algn="ctr"/>
            <a:r>
              <a:rPr lang="en-US" altLang="ja-JP" dirty="0" smtClean="0"/>
              <a:t>Hazard Map on Setagaya Ward</a:t>
            </a:r>
          </a:p>
          <a:p>
            <a:pPr algn="ctr"/>
            <a:r>
              <a:rPr kumimoji="1" lang="en-US" altLang="ja-JP" dirty="0" smtClean="0"/>
              <a:t>(Flood by Tama River)</a:t>
            </a:r>
            <a:endParaRPr kumimoji="1" lang="ja-JP" altLang="en-US" dirty="0"/>
          </a:p>
        </p:txBody>
      </p:sp>
      <p:sp>
        <p:nvSpPr>
          <p:cNvPr id="11" name="テキスト ボックス 10"/>
          <p:cNvSpPr txBox="1"/>
          <p:nvPr/>
        </p:nvSpPr>
        <p:spPr>
          <a:xfrm>
            <a:off x="6300192" y="4221088"/>
            <a:ext cx="2232248" cy="338554"/>
          </a:xfrm>
          <a:prstGeom prst="rect">
            <a:avLst/>
          </a:prstGeom>
          <a:solidFill>
            <a:schemeClr val="bg1"/>
          </a:solidFill>
          <a:ln w="28575">
            <a:solidFill>
              <a:schemeClr val="accent2"/>
            </a:solidFill>
          </a:ln>
        </p:spPr>
        <p:txBody>
          <a:bodyPr wrap="square" rtlCol="0">
            <a:spAutoFit/>
          </a:bodyPr>
          <a:lstStyle/>
          <a:p>
            <a:r>
              <a:rPr kumimoji="1" lang="en-US" altLang="ja-JP" sz="1600" dirty="0" smtClean="0">
                <a:solidFill>
                  <a:srgbClr val="FF0000"/>
                </a:solidFill>
              </a:rPr>
              <a:t>Direction for Evacuation</a:t>
            </a:r>
            <a:endParaRPr kumimoji="1" lang="ja-JP" altLang="en-US" sz="1600" dirty="0">
              <a:solidFill>
                <a:srgbClr val="FF0000"/>
              </a:solidFill>
            </a:endParaRPr>
          </a:p>
        </p:txBody>
      </p:sp>
      <p:cxnSp>
        <p:nvCxnSpPr>
          <p:cNvPr id="12" name="直線矢印コネクタ 11"/>
          <p:cNvCxnSpPr>
            <a:stCxn id="11" idx="1"/>
          </p:cNvCxnSpPr>
          <p:nvPr/>
        </p:nvCxnSpPr>
        <p:spPr>
          <a:xfrm flipH="1">
            <a:off x="5652120" y="4390365"/>
            <a:ext cx="648072" cy="47879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2123728" y="4149080"/>
            <a:ext cx="1872208" cy="208823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4283968" y="6093296"/>
            <a:ext cx="2448272" cy="338554"/>
          </a:xfrm>
          <a:prstGeom prst="rect">
            <a:avLst/>
          </a:prstGeom>
          <a:solidFill>
            <a:schemeClr val="bg1"/>
          </a:solidFill>
          <a:ln w="28575">
            <a:solidFill>
              <a:schemeClr val="accent2"/>
            </a:solidFill>
          </a:ln>
        </p:spPr>
        <p:txBody>
          <a:bodyPr wrap="square" rtlCol="0">
            <a:spAutoFit/>
          </a:bodyPr>
          <a:lstStyle/>
          <a:p>
            <a:r>
              <a:rPr kumimoji="1" lang="en-US" altLang="ja-JP" sz="1600" dirty="0" smtClean="0">
                <a:solidFill>
                  <a:srgbClr val="FF0000"/>
                </a:solidFill>
              </a:rPr>
              <a:t>Information about Hazard</a:t>
            </a:r>
            <a:endParaRPr kumimoji="1" lang="ja-JP" altLang="en-US" sz="1600" dirty="0">
              <a:solidFill>
                <a:srgbClr val="FF0000"/>
              </a:solidFill>
            </a:endParaRPr>
          </a:p>
        </p:txBody>
      </p:sp>
      <p:cxnSp>
        <p:nvCxnSpPr>
          <p:cNvPr id="20" name="直線矢印コネクタ 19"/>
          <p:cNvCxnSpPr/>
          <p:nvPr/>
        </p:nvCxnSpPr>
        <p:spPr>
          <a:xfrm flipH="1" flipV="1">
            <a:off x="3995936" y="6021288"/>
            <a:ext cx="288032" cy="2160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0"/>
          <p:cNvSpPr>
            <a:spLocks noChangeArrowheads="1"/>
          </p:cNvSpPr>
          <p:nvPr/>
        </p:nvSpPr>
        <p:spPr bwMode="auto">
          <a:xfrm>
            <a:off x="0" y="0"/>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3200" b="1" dirty="0" smtClean="0"/>
              <a:t>Portal website by MLIT</a:t>
            </a:r>
            <a:endParaRPr lang="en-US" altLang="ja-JP" sz="3200" b="1" dirty="0"/>
          </a:p>
        </p:txBody>
      </p:sp>
      <p:pic>
        <p:nvPicPr>
          <p:cNvPr id="5" name="Picture 2"/>
          <p:cNvPicPr>
            <a:picLocks noChangeAspect="1" noChangeArrowheads="1"/>
          </p:cNvPicPr>
          <p:nvPr/>
        </p:nvPicPr>
        <p:blipFill>
          <a:blip r:embed="rId2" cstate="print"/>
          <a:srcRect/>
          <a:stretch>
            <a:fillRect/>
          </a:stretch>
        </p:blipFill>
        <p:spPr bwMode="auto">
          <a:xfrm>
            <a:off x="107505" y="620688"/>
            <a:ext cx="5976664" cy="5893901"/>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6156176" y="3284984"/>
            <a:ext cx="2861658" cy="2808312"/>
          </a:xfrm>
          <a:prstGeom prst="rect">
            <a:avLst/>
          </a:prstGeom>
          <a:noFill/>
          <a:ln w="9525">
            <a:solidFill>
              <a:schemeClr val="tx1"/>
            </a:solidFill>
            <a:miter lim="800000"/>
            <a:headEnd/>
            <a:tailEnd/>
          </a:ln>
        </p:spPr>
      </p:pic>
      <p:sp>
        <p:nvSpPr>
          <p:cNvPr id="9" name="テキスト ボックス 8"/>
          <p:cNvSpPr txBox="1"/>
          <p:nvPr/>
        </p:nvSpPr>
        <p:spPr>
          <a:xfrm>
            <a:off x="2195736" y="6488668"/>
            <a:ext cx="6566413" cy="369332"/>
          </a:xfrm>
          <a:prstGeom prst="rect">
            <a:avLst/>
          </a:prstGeom>
          <a:noFill/>
        </p:spPr>
        <p:txBody>
          <a:bodyPr wrap="none" rtlCol="0">
            <a:spAutoFit/>
          </a:bodyPr>
          <a:lstStyle/>
          <a:p>
            <a:r>
              <a:rPr lang="en-US" altLang="ja-JP" dirty="0" smtClean="0"/>
              <a:t>Copyright © </a:t>
            </a:r>
            <a:r>
              <a:rPr kumimoji="1" lang="en-US" altLang="ja-JP" dirty="0" smtClean="0"/>
              <a:t>Ministry </a:t>
            </a:r>
            <a:r>
              <a:rPr kumimoji="1" lang="en-US" altLang="ja-JP" dirty="0" smtClean="0"/>
              <a:t>of Land, </a:t>
            </a:r>
            <a:r>
              <a:rPr lang="en-US" altLang="ja-JP" dirty="0" smtClean="0"/>
              <a:t>Infrastructure, Transport and Tourism</a:t>
            </a:r>
            <a:endParaRPr kumimoji="1" lang="ja-JP" altLang="en-US" dirty="0"/>
          </a:p>
        </p:txBody>
      </p:sp>
      <p:sp>
        <p:nvSpPr>
          <p:cNvPr id="6" name="テキスト ボックス 5"/>
          <p:cNvSpPr txBox="1"/>
          <p:nvPr/>
        </p:nvSpPr>
        <p:spPr>
          <a:xfrm>
            <a:off x="6372200" y="2348880"/>
            <a:ext cx="2012474" cy="338554"/>
          </a:xfrm>
          <a:prstGeom prst="rect">
            <a:avLst/>
          </a:prstGeom>
          <a:noFill/>
        </p:spPr>
        <p:txBody>
          <a:bodyPr wrap="none" rtlCol="0">
            <a:spAutoFit/>
          </a:bodyPr>
          <a:lstStyle/>
          <a:p>
            <a:r>
              <a:rPr kumimoji="1" lang="en-US" altLang="ja-JP" sz="1600" dirty="0" smtClean="0"/>
              <a:t>For Sediment Disaster</a:t>
            </a:r>
          </a:p>
        </p:txBody>
      </p:sp>
      <p:sp>
        <p:nvSpPr>
          <p:cNvPr id="7" name="正方形/長方形 6"/>
          <p:cNvSpPr/>
          <p:nvPr/>
        </p:nvSpPr>
        <p:spPr>
          <a:xfrm>
            <a:off x="6372200" y="2780928"/>
            <a:ext cx="2088232" cy="288032"/>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6372200" y="2420888"/>
            <a:ext cx="2088232" cy="288032"/>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372200" y="2060848"/>
            <a:ext cx="2088232" cy="2880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6372200" y="1700808"/>
            <a:ext cx="2088232" cy="28803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6372200" y="1340768"/>
            <a:ext cx="2088232" cy="288032"/>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6372200" y="980728"/>
            <a:ext cx="2088232" cy="288032"/>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6372200" y="908720"/>
            <a:ext cx="1066382" cy="369332"/>
          </a:xfrm>
          <a:prstGeom prst="rect">
            <a:avLst/>
          </a:prstGeom>
          <a:noFill/>
        </p:spPr>
        <p:txBody>
          <a:bodyPr wrap="none" rtlCol="0">
            <a:spAutoFit/>
          </a:bodyPr>
          <a:lstStyle/>
          <a:p>
            <a:r>
              <a:rPr kumimoji="1" lang="en-US" altLang="ja-JP" dirty="0" smtClean="0"/>
              <a:t>For Flood</a:t>
            </a:r>
          </a:p>
        </p:txBody>
      </p:sp>
      <p:sp>
        <p:nvSpPr>
          <p:cNvPr id="16" name="テキスト ボックス 15"/>
          <p:cNvSpPr txBox="1"/>
          <p:nvPr/>
        </p:nvSpPr>
        <p:spPr>
          <a:xfrm>
            <a:off x="6372200" y="1259468"/>
            <a:ext cx="1569212" cy="369332"/>
          </a:xfrm>
          <a:prstGeom prst="rect">
            <a:avLst/>
          </a:prstGeom>
          <a:noFill/>
        </p:spPr>
        <p:txBody>
          <a:bodyPr wrap="none" rtlCol="0">
            <a:spAutoFit/>
          </a:bodyPr>
          <a:lstStyle/>
          <a:p>
            <a:r>
              <a:rPr lang="en-US" altLang="ja-JP" dirty="0" smtClean="0"/>
              <a:t>For Inundation</a:t>
            </a:r>
          </a:p>
        </p:txBody>
      </p:sp>
      <p:sp>
        <p:nvSpPr>
          <p:cNvPr id="17" name="テキスト ボックス 16"/>
          <p:cNvSpPr txBox="1"/>
          <p:nvPr/>
        </p:nvSpPr>
        <p:spPr>
          <a:xfrm>
            <a:off x="6372200" y="1628800"/>
            <a:ext cx="1689052" cy="369332"/>
          </a:xfrm>
          <a:prstGeom prst="rect">
            <a:avLst/>
          </a:prstGeom>
          <a:noFill/>
        </p:spPr>
        <p:txBody>
          <a:bodyPr wrap="none" rtlCol="0">
            <a:spAutoFit/>
          </a:bodyPr>
          <a:lstStyle/>
          <a:p>
            <a:r>
              <a:rPr kumimoji="1" lang="en-US" altLang="ja-JP" dirty="0" smtClean="0"/>
              <a:t>For Storm Surge</a:t>
            </a:r>
          </a:p>
        </p:txBody>
      </p:sp>
      <p:sp>
        <p:nvSpPr>
          <p:cNvPr id="18" name="テキスト ボックス 17"/>
          <p:cNvSpPr txBox="1"/>
          <p:nvPr/>
        </p:nvSpPr>
        <p:spPr>
          <a:xfrm>
            <a:off x="6372200" y="1988840"/>
            <a:ext cx="1318438" cy="369332"/>
          </a:xfrm>
          <a:prstGeom prst="rect">
            <a:avLst/>
          </a:prstGeom>
          <a:noFill/>
        </p:spPr>
        <p:txBody>
          <a:bodyPr wrap="none" rtlCol="0">
            <a:spAutoFit/>
          </a:bodyPr>
          <a:lstStyle/>
          <a:p>
            <a:r>
              <a:rPr lang="en-US" altLang="ja-JP" dirty="0" smtClean="0"/>
              <a:t>For Tsunami</a:t>
            </a:r>
          </a:p>
        </p:txBody>
      </p:sp>
      <p:sp>
        <p:nvSpPr>
          <p:cNvPr id="19" name="テキスト ボックス 18"/>
          <p:cNvSpPr txBox="1"/>
          <p:nvPr/>
        </p:nvSpPr>
        <p:spPr>
          <a:xfrm>
            <a:off x="6353382" y="2708920"/>
            <a:ext cx="2179058" cy="369332"/>
          </a:xfrm>
          <a:prstGeom prst="rect">
            <a:avLst/>
          </a:prstGeom>
          <a:noFill/>
        </p:spPr>
        <p:txBody>
          <a:bodyPr wrap="none" rtlCol="0">
            <a:spAutoFit/>
          </a:bodyPr>
          <a:lstStyle/>
          <a:p>
            <a:r>
              <a:rPr lang="en-US" altLang="ja-JP" dirty="0" smtClean="0"/>
              <a:t>For Volcanic Eruption</a:t>
            </a:r>
            <a:endParaRPr kumimoji="1" lang="ja-JP" altLang="en-US" dirty="0"/>
          </a:p>
        </p:txBody>
      </p:sp>
      <p:cxnSp>
        <p:nvCxnSpPr>
          <p:cNvPr id="21" name="直線矢印コネクタ 20"/>
          <p:cNvCxnSpPr>
            <a:endCxn id="15" idx="1"/>
          </p:cNvCxnSpPr>
          <p:nvPr/>
        </p:nvCxnSpPr>
        <p:spPr>
          <a:xfrm flipV="1">
            <a:off x="5796136" y="1093386"/>
            <a:ext cx="576064" cy="1039470"/>
          </a:xfrm>
          <a:prstGeom prst="straightConnector1">
            <a:avLst/>
          </a:prstGeom>
          <a:ln w="19050">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V="1">
            <a:off x="5796136" y="1484784"/>
            <a:ext cx="576064" cy="864096"/>
          </a:xfrm>
          <a:prstGeom prst="straightConnector1">
            <a:avLst/>
          </a:prstGeom>
          <a:ln w="19050">
            <a:solidFill>
              <a:srgbClr val="FFCC66"/>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endCxn id="17" idx="1"/>
          </p:cNvCxnSpPr>
          <p:nvPr/>
        </p:nvCxnSpPr>
        <p:spPr>
          <a:xfrm flipV="1">
            <a:off x="5796136" y="1813466"/>
            <a:ext cx="576064" cy="751438"/>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a:endCxn id="18" idx="1"/>
          </p:cNvCxnSpPr>
          <p:nvPr/>
        </p:nvCxnSpPr>
        <p:spPr>
          <a:xfrm flipV="1">
            <a:off x="5796136" y="2173506"/>
            <a:ext cx="576064" cy="56677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10" idx="1"/>
          </p:cNvCxnSpPr>
          <p:nvPr/>
        </p:nvCxnSpPr>
        <p:spPr>
          <a:xfrm flipV="1">
            <a:off x="5796136" y="2564904"/>
            <a:ext cx="576064" cy="422756"/>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endCxn id="19" idx="1"/>
          </p:cNvCxnSpPr>
          <p:nvPr/>
        </p:nvCxnSpPr>
        <p:spPr>
          <a:xfrm flipV="1">
            <a:off x="5796136" y="2893586"/>
            <a:ext cx="557246" cy="310098"/>
          </a:xfrm>
          <a:prstGeom prst="straightConnector1">
            <a:avLst/>
          </a:prstGeom>
          <a:ln w="190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a:off x="8748464" y="1196752"/>
            <a:ext cx="0" cy="20882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H="1">
            <a:off x="8532440" y="1196752"/>
            <a:ext cx="216024"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179512" y="1990581"/>
            <a:ext cx="3526478" cy="369332"/>
          </a:xfrm>
          <a:prstGeom prst="rect">
            <a:avLst/>
          </a:prstGeom>
          <a:noFill/>
        </p:spPr>
        <p:txBody>
          <a:bodyPr wrap="none" rtlCol="0">
            <a:spAutoFit/>
          </a:bodyPr>
          <a:lstStyle/>
          <a:p>
            <a:r>
              <a:rPr lang="en-US" altLang="ja-JP" dirty="0" smtClean="0"/>
              <a:t>Hazard map Portal Website by MLIT</a:t>
            </a:r>
          </a:p>
        </p:txBody>
      </p:sp>
      <p:sp>
        <p:nvSpPr>
          <p:cNvPr id="37" name="テキスト ボックス 36"/>
          <p:cNvSpPr txBox="1"/>
          <p:nvPr/>
        </p:nvSpPr>
        <p:spPr>
          <a:xfrm>
            <a:off x="6228184" y="5733256"/>
            <a:ext cx="2678938" cy="307777"/>
          </a:xfrm>
          <a:prstGeom prst="rect">
            <a:avLst/>
          </a:prstGeom>
          <a:solidFill>
            <a:schemeClr val="bg1"/>
          </a:solidFill>
        </p:spPr>
        <p:txBody>
          <a:bodyPr wrap="none" rtlCol="0">
            <a:spAutoFit/>
          </a:bodyPr>
          <a:lstStyle/>
          <a:p>
            <a:r>
              <a:rPr lang="en-US" altLang="ja-JP" sz="1400" dirty="0" smtClean="0"/>
              <a:t>Click to view the each Hazard map</a:t>
            </a:r>
          </a:p>
        </p:txBody>
      </p:sp>
      <p:sp>
        <p:nvSpPr>
          <p:cNvPr id="38" name="テキスト ボックス 37"/>
          <p:cNvSpPr txBox="1"/>
          <p:nvPr/>
        </p:nvSpPr>
        <p:spPr>
          <a:xfrm>
            <a:off x="6156176" y="3337247"/>
            <a:ext cx="2871620" cy="307777"/>
          </a:xfrm>
          <a:prstGeom prst="rect">
            <a:avLst/>
          </a:prstGeom>
          <a:solidFill>
            <a:schemeClr val="bg1"/>
          </a:solidFill>
        </p:spPr>
        <p:txBody>
          <a:bodyPr wrap="none" rtlCol="0">
            <a:spAutoFit/>
          </a:bodyPr>
          <a:lstStyle/>
          <a:p>
            <a:r>
              <a:rPr lang="en-US" altLang="ja-JP" sz="1400" dirty="0" smtClean="0"/>
              <a:t>Shows cities which open Hazard map</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ChangeArrowheads="1"/>
          </p:cNvSpPr>
          <p:nvPr/>
        </p:nvSpPr>
        <p:spPr bwMode="auto">
          <a:xfrm>
            <a:off x="0" y="0"/>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3200" b="1" dirty="0" smtClean="0"/>
              <a:t>Analysis of Damage data for Identify Tornado</a:t>
            </a:r>
            <a:endParaRPr lang="en-US" altLang="ja-JP" sz="3200" b="1" dirty="0"/>
          </a:p>
        </p:txBody>
      </p:sp>
      <p:pic>
        <p:nvPicPr>
          <p:cNvPr id="27650" name="Picture 2"/>
          <p:cNvPicPr>
            <a:picLocks noChangeAspect="1" noChangeArrowheads="1"/>
          </p:cNvPicPr>
          <p:nvPr/>
        </p:nvPicPr>
        <p:blipFill>
          <a:blip r:embed="rId2" cstate="print"/>
          <a:srcRect/>
          <a:stretch>
            <a:fillRect/>
          </a:stretch>
        </p:blipFill>
        <p:spPr bwMode="auto">
          <a:xfrm>
            <a:off x="755576" y="620688"/>
            <a:ext cx="7128792" cy="5893643"/>
          </a:xfrm>
          <a:prstGeom prst="rect">
            <a:avLst/>
          </a:prstGeom>
          <a:noFill/>
          <a:ln w="9525">
            <a:noFill/>
            <a:miter lim="800000"/>
            <a:headEnd/>
            <a:tailEnd/>
          </a:ln>
        </p:spPr>
      </p:pic>
      <p:sp>
        <p:nvSpPr>
          <p:cNvPr id="7" name="テキスト ボックス 6"/>
          <p:cNvSpPr txBox="1"/>
          <p:nvPr/>
        </p:nvSpPr>
        <p:spPr>
          <a:xfrm>
            <a:off x="2699792" y="6488668"/>
            <a:ext cx="6422784" cy="369332"/>
          </a:xfrm>
          <a:prstGeom prst="rect">
            <a:avLst/>
          </a:prstGeom>
          <a:noFill/>
        </p:spPr>
        <p:txBody>
          <a:bodyPr wrap="none" rtlCol="0">
            <a:spAutoFit/>
          </a:bodyPr>
          <a:lstStyle/>
          <a:p>
            <a:r>
              <a:rPr kumimoji="1" lang="en-US" altLang="ja-JP" dirty="0" smtClean="0"/>
              <a:t>From </a:t>
            </a:r>
            <a:r>
              <a:rPr lang="en-US" altLang="ja-JP" dirty="0" smtClean="0"/>
              <a:t>Technical News by Tokyo District Meteorological Observatory</a:t>
            </a:r>
            <a:endParaRPr kumimoji="1" lang="en-US" altLang="ja-JP" dirty="0" smtClean="0"/>
          </a:p>
        </p:txBody>
      </p:sp>
      <p:sp>
        <p:nvSpPr>
          <p:cNvPr id="6" name="テキスト ボックス 5"/>
          <p:cNvSpPr txBox="1"/>
          <p:nvPr/>
        </p:nvSpPr>
        <p:spPr>
          <a:xfrm>
            <a:off x="467544" y="548680"/>
            <a:ext cx="2463688" cy="369332"/>
          </a:xfrm>
          <a:prstGeom prst="rect">
            <a:avLst/>
          </a:prstGeom>
          <a:solidFill>
            <a:schemeClr val="bg1"/>
          </a:solidFill>
          <a:ln>
            <a:solidFill>
              <a:schemeClr val="tx1"/>
            </a:solidFill>
          </a:ln>
        </p:spPr>
        <p:txBody>
          <a:bodyPr wrap="none" rtlCol="0">
            <a:spAutoFit/>
          </a:bodyPr>
          <a:lstStyle/>
          <a:p>
            <a:r>
              <a:rPr kumimoji="1" lang="en-US" altLang="ja-JP" dirty="0" err="1" smtClean="0"/>
              <a:t>Mooka</a:t>
            </a:r>
            <a:r>
              <a:rPr kumimoji="1" lang="en-US" altLang="ja-JP" dirty="0" smtClean="0"/>
              <a:t> City, Tochigi Pref.</a:t>
            </a:r>
            <a:endParaRPr kumimoji="1" lang="ja-JP" altLang="en-US" dirty="0"/>
          </a:p>
        </p:txBody>
      </p:sp>
      <p:sp>
        <p:nvSpPr>
          <p:cNvPr id="8" name="テキスト ボックス 7"/>
          <p:cNvSpPr txBox="1"/>
          <p:nvPr/>
        </p:nvSpPr>
        <p:spPr>
          <a:xfrm>
            <a:off x="2972408" y="548680"/>
            <a:ext cx="2864117" cy="369332"/>
          </a:xfrm>
          <a:prstGeom prst="rect">
            <a:avLst/>
          </a:prstGeom>
          <a:solidFill>
            <a:schemeClr val="bg1"/>
          </a:solidFill>
          <a:ln>
            <a:solidFill>
              <a:schemeClr val="tx1"/>
            </a:solidFill>
          </a:ln>
        </p:spPr>
        <p:txBody>
          <a:bodyPr wrap="none" rtlCol="0">
            <a:spAutoFit/>
          </a:bodyPr>
          <a:lstStyle/>
          <a:p>
            <a:r>
              <a:rPr kumimoji="1" lang="en-US" altLang="ja-JP" dirty="0" smtClean="0"/>
              <a:t>Hitachi-Ota City, Ibaragi Pref.</a:t>
            </a:r>
            <a:endParaRPr kumimoji="1" lang="ja-JP" altLang="en-US" dirty="0"/>
          </a:p>
        </p:txBody>
      </p:sp>
      <p:sp>
        <p:nvSpPr>
          <p:cNvPr id="9" name="テキスト ボックス 8"/>
          <p:cNvSpPr txBox="1"/>
          <p:nvPr/>
        </p:nvSpPr>
        <p:spPr>
          <a:xfrm>
            <a:off x="899592" y="1628800"/>
            <a:ext cx="2801664" cy="369332"/>
          </a:xfrm>
          <a:prstGeom prst="rect">
            <a:avLst/>
          </a:prstGeom>
          <a:solidFill>
            <a:schemeClr val="bg1"/>
          </a:solidFill>
          <a:ln>
            <a:solidFill>
              <a:schemeClr val="tx1"/>
            </a:solidFill>
          </a:ln>
        </p:spPr>
        <p:txBody>
          <a:bodyPr wrap="none" rtlCol="0">
            <a:spAutoFit/>
          </a:bodyPr>
          <a:lstStyle/>
          <a:p>
            <a:r>
              <a:rPr kumimoji="1" lang="en-US" altLang="ja-JP" dirty="0" smtClean="0"/>
              <a:t>Points which found Damage</a:t>
            </a:r>
            <a:endParaRPr kumimoji="1" lang="ja-JP" altLang="en-US" dirty="0"/>
          </a:p>
        </p:txBody>
      </p:sp>
      <p:cxnSp>
        <p:nvCxnSpPr>
          <p:cNvPr id="11" name="直線矢印コネクタ 10"/>
          <p:cNvCxnSpPr/>
          <p:nvPr/>
        </p:nvCxnSpPr>
        <p:spPr>
          <a:xfrm flipH="1" flipV="1">
            <a:off x="1115616" y="1484784"/>
            <a:ext cx="144016" cy="288032"/>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3419872" y="5085184"/>
            <a:ext cx="1891800" cy="307777"/>
          </a:xfrm>
          <a:prstGeom prst="rect">
            <a:avLst/>
          </a:prstGeom>
          <a:solidFill>
            <a:schemeClr val="bg1"/>
          </a:solidFill>
          <a:ln>
            <a:solidFill>
              <a:schemeClr val="tx1"/>
            </a:solidFill>
          </a:ln>
        </p:spPr>
        <p:txBody>
          <a:bodyPr wrap="none" rtlCol="0">
            <a:spAutoFit/>
          </a:bodyPr>
          <a:lstStyle/>
          <a:p>
            <a:r>
              <a:rPr kumimoji="1" lang="en-US" altLang="ja-JP" sz="1400" dirty="0" smtClean="0"/>
              <a:t>Collapse of greenhouse</a:t>
            </a:r>
            <a:endParaRPr kumimoji="1" lang="ja-JP" altLang="en-US" sz="1400" dirty="0"/>
          </a:p>
        </p:txBody>
      </p:sp>
      <p:sp>
        <p:nvSpPr>
          <p:cNvPr id="14" name="テキスト ボックス 13"/>
          <p:cNvSpPr txBox="1"/>
          <p:nvPr/>
        </p:nvSpPr>
        <p:spPr>
          <a:xfrm>
            <a:off x="179512" y="3265239"/>
            <a:ext cx="1891800" cy="307777"/>
          </a:xfrm>
          <a:prstGeom prst="rect">
            <a:avLst/>
          </a:prstGeom>
          <a:solidFill>
            <a:schemeClr val="bg1"/>
          </a:solidFill>
          <a:ln>
            <a:solidFill>
              <a:schemeClr val="tx1"/>
            </a:solidFill>
          </a:ln>
        </p:spPr>
        <p:txBody>
          <a:bodyPr wrap="none" rtlCol="0">
            <a:spAutoFit/>
          </a:bodyPr>
          <a:lstStyle/>
          <a:p>
            <a:r>
              <a:rPr kumimoji="1" lang="en-US" altLang="ja-JP" sz="1400" dirty="0" smtClean="0"/>
              <a:t>Collapse of greenhouse</a:t>
            </a:r>
            <a:endParaRPr kumimoji="1" lang="ja-JP" altLang="en-US" sz="1400" dirty="0"/>
          </a:p>
        </p:txBody>
      </p:sp>
      <p:sp>
        <p:nvSpPr>
          <p:cNvPr id="15" name="テキスト ボックス 14"/>
          <p:cNvSpPr txBox="1"/>
          <p:nvPr/>
        </p:nvSpPr>
        <p:spPr>
          <a:xfrm>
            <a:off x="1331640" y="3861048"/>
            <a:ext cx="1027076" cy="307777"/>
          </a:xfrm>
          <a:prstGeom prst="rect">
            <a:avLst/>
          </a:prstGeom>
          <a:solidFill>
            <a:schemeClr val="bg1"/>
          </a:solidFill>
          <a:ln>
            <a:solidFill>
              <a:schemeClr val="tx1"/>
            </a:solidFill>
          </a:ln>
        </p:spPr>
        <p:txBody>
          <a:bodyPr wrap="none" rtlCol="0">
            <a:spAutoFit/>
          </a:bodyPr>
          <a:lstStyle/>
          <a:p>
            <a:r>
              <a:rPr kumimoji="1" lang="en-US" altLang="ja-JP" sz="1400" dirty="0" smtClean="0"/>
              <a:t>Fallen trees</a:t>
            </a:r>
            <a:endParaRPr kumimoji="1" lang="ja-JP" altLang="en-US" sz="1400" dirty="0"/>
          </a:p>
        </p:txBody>
      </p:sp>
      <p:sp>
        <p:nvSpPr>
          <p:cNvPr id="16" name="テキスト ボックス 15"/>
          <p:cNvSpPr txBox="1"/>
          <p:nvPr/>
        </p:nvSpPr>
        <p:spPr>
          <a:xfrm rot="19308315">
            <a:off x="4088716" y="3407045"/>
            <a:ext cx="2712976" cy="307777"/>
          </a:xfrm>
          <a:prstGeom prst="rect">
            <a:avLst/>
          </a:prstGeom>
          <a:solidFill>
            <a:schemeClr val="bg1"/>
          </a:solidFill>
          <a:ln>
            <a:solidFill>
              <a:schemeClr val="tx1"/>
            </a:solidFill>
          </a:ln>
        </p:spPr>
        <p:txBody>
          <a:bodyPr wrap="square" rtlCol="0">
            <a:spAutoFit/>
          </a:bodyPr>
          <a:lstStyle/>
          <a:p>
            <a:r>
              <a:rPr kumimoji="1" lang="en-US" altLang="ja-JP" sz="1400" dirty="0" smtClean="0"/>
              <a:t>Extent of damage signature:</a:t>
            </a:r>
            <a:r>
              <a:rPr lang="ja-JP" altLang="en-US" sz="1400" dirty="0" smtClean="0"/>
              <a:t> </a:t>
            </a:r>
            <a:r>
              <a:rPr lang="en-US" altLang="ja-JP" sz="1400" dirty="0" smtClean="0"/>
              <a:t>32km</a:t>
            </a:r>
            <a:endParaRPr kumimoji="1" lang="en-US" altLang="ja-JP" sz="1400" dirty="0" smtClean="0"/>
          </a:p>
        </p:txBody>
      </p:sp>
      <p:sp>
        <p:nvSpPr>
          <p:cNvPr id="17" name="テキスト ボックス 16"/>
          <p:cNvSpPr txBox="1"/>
          <p:nvPr/>
        </p:nvSpPr>
        <p:spPr>
          <a:xfrm>
            <a:off x="2195736" y="6021288"/>
            <a:ext cx="2731197" cy="307777"/>
          </a:xfrm>
          <a:prstGeom prst="rect">
            <a:avLst/>
          </a:prstGeom>
          <a:solidFill>
            <a:schemeClr val="bg1"/>
          </a:solidFill>
          <a:ln>
            <a:solidFill>
              <a:schemeClr val="tx1"/>
            </a:solidFill>
          </a:ln>
        </p:spPr>
        <p:txBody>
          <a:bodyPr wrap="none" rtlCol="0">
            <a:spAutoFit/>
          </a:bodyPr>
          <a:lstStyle/>
          <a:p>
            <a:r>
              <a:rPr kumimoji="1" lang="en-US" altLang="ja-JP" sz="1400" dirty="0" smtClean="0"/>
              <a:t>Partially destroyed of house ceiling</a:t>
            </a:r>
            <a:endParaRPr kumimoji="1" lang="ja-JP" altLang="en-US" sz="1400" dirty="0"/>
          </a:p>
        </p:txBody>
      </p:sp>
      <p:sp>
        <p:nvSpPr>
          <p:cNvPr id="18" name="テキスト ボックス 17"/>
          <p:cNvSpPr txBox="1"/>
          <p:nvPr/>
        </p:nvSpPr>
        <p:spPr>
          <a:xfrm>
            <a:off x="1934409" y="2564904"/>
            <a:ext cx="1773495" cy="307777"/>
          </a:xfrm>
          <a:prstGeom prst="rect">
            <a:avLst/>
          </a:prstGeom>
          <a:solidFill>
            <a:schemeClr val="bg1"/>
          </a:solidFill>
          <a:ln>
            <a:solidFill>
              <a:schemeClr val="tx1"/>
            </a:solidFill>
          </a:ln>
        </p:spPr>
        <p:txBody>
          <a:bodyPr wrap="square" rtlCol="0">
            <a:spAutoFit/>
          </a:bodyPr>
          <a:lstStyle/>
          <a:p>
            <a:r>
              <a:rPr lang="en-US" altLang="ja-JP" sz="1400" dirty="0" smtClean="0"/>
              <a:t>Blow off</a:t>
            </a:r>
            <a:r>
              <a:rPr kumimoji="1" lang="en-US" altLang="ja-JP" sz="1400" dirty="0" smtClean="0"/>
              <a:t> house ceiling</a:t>
            </a:r>
            <a:endParaRPr kumimoji="1" lang="ja-JP" altLang="en-US" sz="14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539552" y="620688"/>
            <a:ext cx="4968552" cy="369332"/>
          </a:xfrm>
          <a:prstGeom prst="rect">
            <a:avLst/>
          </a:prstGeom>
          <a:noFill/>
          <a:ln>
            <a:solidFill>
              <a:schemeClr val="tx1"/>
            </a:solidFill>
          </a:ln>
        </p:spPr>
        <p:txBody>
          <a:bodyPr wrap="square" rtlCol="0">
            <a:spAutoFit/>
          </a:bodyPr>
          <a:lstStyle/>
          <a:p>
            <a:r>
              <a:rPr lang="en-US" altLang="ja-JP" dirty="0" smtClean="0"/>
              <a:t>History of Tokai, </a:t>
            </a:r>
            <a:r>
              <a:rPr lang="en-US" altLang="ja-JP" dirty="0" err="1" smtClean="0"/>
              <a:t>Tonankai</a:t>
            </a:r>
            <a:r>
              <a:rPr lang="en-US" altLang="ja-JP" dirty="0" smtClean="0"/>
              <a:t> and </a:t>
            </a:r>
            <a:r>
              <a:rPr lang="en-US" altLang="ja-JP" dirty="0" err="1" smtClean="0"/>
              <a:t>Nankai</a:t>
            </a:r>
            <a:r>
              <a:rPr lang="en-US" altLang="ja-JP" dirty="0" smtClean="0"/>
              <a:t> Earthquakes</a:t>
            </a:r>
            <a:endParaRPr kumimoji="1" lang="en-US" altLang="ja-JP" dirty="0" smtClean="0"/>
          </a:p>
        </p:txBody>
      </p:sp>
      <p:pic>
        <p:nvPicPr>
          <p:cNvPr id="7" name="Picture 2"/>
          <p:cNvPicPr>
            <a:picLocks noChangeAspect="1" noChangeArrowheads="1"/>
          </p:cNvPicPr>
          <p:nvPr/>
        </p:nvPicPr>
        <p:blipFill>
          <a:blip r:embed="rId2" cstate="print"/>
          <a:srcRect/>
          <a:stretch>
            <a:fillRect/>
          </a:stretch>
        </p:blipFill>
        <p:spPr bwMode="auto">
          <a:xfrm>
            <a:off x="971600" y="1052736"/>
            <a:ext cx="6480720" cy="5610131"/>
          </a:xfrm>
          <a:prstGeom prst="rect">
            <a:avLst/>
          </a:prstGeom>
          <a:noFill/>
          <a:ln w="9525">
            <a:noFill/>
            <a:miter lim="800000"/>
            <a:headEnd/>
            <a:tailEnd/>
          </a:ln>
        </p:spPr>
      </p:pic>
      <p:sp>
        <p:nvSpPr>
          <p:cNvPr id="8" name="Rectangle 70"/>
          <p:cNvSpPr>
            <a:spLocks noChangeArrowheads="1"/>
          </p:cNvSpPr>
          <p:nvPr/>
        </p:nvSpPr>
        <p:spPr bwMode="auto">
          <a:xfrm>
            <a:off x="0" y="-27384"/>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3200" b="1" dirty="0" smtClean="0"/>
              <a:t>An example of analysis of Return Periods</a:t>
            </a:r>
            <a:endParaRPr lang="en-US" altLang="ja-JP" sz="32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cstate="print"/>
          <a:srcRect/>
          <a:stretch>
            <a:fillRect/>
          </a:stretch>
        </p:blipFill>
        <p:spPr bwMode="auto">
          <a:xfrm>
            <a:off x="4446588" y="692150"/>
            <a:ext cx="4625975" cy="3241675"/>
          </a:xfrm>
          <a:prstGeom prst="rect">
            <a:avLst/>
          </a:prstGeom>
          <a:noFill/>
          <a:ln w="9525">
            <a:noFill/>
            <a:miter lim="800000"/>
            <a:headEnd/>
            <a:tailEnd/>
          </a:ln>
        </p:spPr>
      </p:pic>
      <p:pic>
        <p:nvPicPr>
          <p:cNvPr id="10" name="Picture 2" descr="http://upload.wikimedia.org/wikipedia/en/6/6f/Tropical_cyclones_1945_2006_wikicolor.png"/>
          <p:cNvPicPr>
            <a:picLocks noChangeAspect="1" noChangeArrowheads="1"/>
          </p:cNvPicPr>
          <p:nvPr/>
        </p:nvPicPr>
        <p:blipFill>
          <a:blip r:embed="rId3" cstate="print"/>
          <a:srcRect/>
          <a:stretch>
            <a:fillRect/>
          </a:stretch>
        </p:blipFill>
        <p:spPr bwMode="auto">
          <a:xfrm>
            <a:off x="211138" y="3927475"/>
            <a:ext cx="4316412" cy="2930525"/>
          </a:xfrm>
          <a:prstGeom prst="rect">
            <a:avLst/>
          </a:prstGeom>
          <a:noFill/>
          <a:ln w="9525">
            <a:solidFill>
              <a:schemeClr val="tx1"/>
            </a:solidFill>
            <a:miter lim="800000"/>
            <a:headEnd/>
            <a:tailEnd/>
          </a:ln>
        </p:spPr>
      </p:pic>
      <p:pic>
        <p:nvPicPr>
          <p:cNvPr id="11" name="Picture 2"/>
          <p:cNvPicPr>
            <a:picLocks noChangeAspect="1" noChangeArrowheads="1"/>
          </p:cNvPicPr>
          <p:nvPr/>
        </p:nvPicPr>
        <p:blipFill>
          <a:blip r:embed="rId4" cstate="print"/>
          <a:srcRect/>
          <a:stretch>
            <a:fillRect/>
          </a:stretch>
        </p:blipFill>
        <p:spPr bwMode="auto">
          <a:xfrm>
            <a:off x="107950" y="692150"/>
            <a:ext cx="4316413" cy="3097213"/>
          </a:xfrm>
          <a:prstGeom prst="rect">
            <a:avLst/>
          </a:prstGeom>
          <a:noFill/>
          <a:ln w="9525">
            <a:solidFill>
              <a:schemeClr val="tx1"/>
            </a:solidFill>
            <a:miter lim="800000"/>
            <a:headEnd/>
            <a:tailEnd/>
          </a:ln>
        </p:spPr>
      </p:pic>
      <p:pic>
        <p:nvPicPr>
          <p:cNvPr id="12" name="Picture 11"/>
          <p:cNvPicPr>
            <a:picLocks noChangeAspect="1" noChangeArrowheads="1"/>
          </p:cNvPicPr>
          <p:nvPr/>
        </p:nvPicPr>
        <p:blipFill>
          <a:blip r:embed="rId5" cstate="print"/>
          <a:srcRect/>
          <a:stretch>
            <a:fillRect/>
          </a:stretch>
        </p:blipFill>
        <p:spPr bwMode="auto">
          <a:xfrm>
            <a:off x="228600" y="2514600"/>
            <a:ext cx="1335088" cy="1157288"/>
          </a:xfrm>
          <a:prstGeom prst="rect">
            <a:avLst/>
          </a:prstGeom>
          <a:noFill/>
          <a:ln w="9525">
            <a:solidFill>
              <a:schemeClr val="tx1"/>
            </a:solidFill>
            <a:miter lim="800000"/>
            <a:headEnd/>
            <a:tailEnd/>
          </a:ln>
        </p:spPr>
      </p:pic>
      <p:sp>
        <p:nvSpPr>
          <p:cNvPr id="13" name="Text Box 7"/>
          <p:cNvSpPr txBox="1">
            <a:spLocks noChangeArrowheads="1"/>
          </p:cNvSpPr>
          <p:nvPr/>
        </p:nvSpPr>
        <p:spPr bwMode="auto">
          <a:xfrm>
            <a:off x="1828800" y="2971800"/>
            <a:ext cx="2592288" cy="738664"/>
          </a:xfrm>
          <a:prstGeom prst="rect">
            <a:avLst/>
          </a:prstGeom>
          <a:solidFill>
            <a:srgbClr val="CCECFF"/>
          </a:solidFill>
          <a:ln w="9525">
            <a:noFill/>
            <a:miter lim="800000"/>
            <a:headEnd/>
            <a:tailEnd/>
          </a:ln>
          <a:scene3d>
            <a:camera prst="orthographicFront"/>
            <a:lightRig rig="threePt" dir="t"/>
          </a:scene3d>
          <a:sp3d>
            <a:bevelT/>
          </a:sp3d>
        </p:spPr>
        <p:txBody>
          <a:bodyPr>
            <a:spAutoFit/>
          </a:bodyPr>
          <a:lstStyle/>
          <a:p>
            <a:pPr algn="ctr"/>
            <a:r>
              <a:rPr lang="en-US" altLang="ja-JP" sz="1400"/>
              <a:t>Hypocenters around Japan</a:t>
            </a:r>
          </a:p>
          <a:p>
            <a:pPr algn="ctr"/>
            <a:r>
              <a:rPr lang="en-US" altLang="ja-JP" sz="1400"/>
              <a:t>135,700 quakes in 2009</a:t>
            </a:r>
            <a:br>
              <a:rPr lang="en-US" altLang="ja-JP" sz="1400"/>
            </a:br>
            <a:r>
              <a:rPr lang="en-US" altLang="ja-JP" sz="1400"/>
              <a:t>(approx. 370/day)</a:t>
            </a:r>
            <a:endParaRPr lang="ja-JP" altLang="en-US" sz="1400"/>
          </a:p>
        </p:txBody>
      </p:sp>
      <p:cxnSp>
        <p:nvCxnSpPr>
          <p:cNvPr id="14" name="直線コネクタ 13"/>
          <p:cNvCxnSpPr/>
          <p:nvPr/>
        </p:nvCxnSpPr>
        <p:spPr>
          <a:xfrm flipV="1">
            <a:off x="228600" y="1773238"/>
            <a:ext cx="1966913" cy="7413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1600200" y="1989138"/>
            <a:ext cx="811213" cy="5254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スライド番号プレースホルダ 11"/>
          <p:cNvSpPr>
            <a:spLocks noGrp="1"/>
          </p:cNvSpPr>
          <p:nvPr>
            <p:ph type="sldNum" sz="quarter" idx="12"/>
          </p:nvPr>
        </p:nvSpPr>
        <p:spPr>
          <a:xfrm>
            <a:off x="3124200" y="6245225"/>
            <a:ext cx="2895600" cy="476250"/>
          </a:xfrm>
        </p:spPr>
        <p:txBody>
          <a:bodyPr/>
          <a:lstStyle/>
          <a:p>
            <a:pPr algn="ctr"/>
            <a:fld id="{BB82DEF7-A18C-4E3D-B83D-A603F308570D}" type="slidenum">
              <a:rPr kumimoji="1" lang="ja-JP" altLang="en-US">
                <a:solidFill>
                  <a:srgbClr val="898989"/>
                </a:solidFill>
              </a:rPr>
              <a:pPr algn="ctr"/>
              <a:t>4</a:t>
            </a:fld>
            <a:endParaRPr kumimoji="1" lang="ja-JP" altLang="en-US">
              <a:solidFill>
                <a:srgbClr val="898989"/>
              </a:solidFill>
            </a:endParaRPr>
          </a:p>
        </p:txBody>
      </p:sp>
      <p:sp>
        <p:nvSpPr>
          <p:cNvPr id="17" name="正方形/長方形 16"/>
          <p:cNvSpPr/>
          <p:nvPr/>
        </p:nvSpPr>
        <p:spPr>
          <a:xfrm>
            <a:off x="2195513" y="1773238"/>
            <a:ext cx="211137" cy="247650"/>
          </a:xfrm>
          <a:prstGeom prst="rect">
            <a:avLst/>
          </a:prstGeom>
          <a:solidFill>
            <a:srgbClr val="CCECFF">
              <a:alpha val="65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a:solidFill>
                <a:srgbClr val="FFFFFF"/>
              </a:solidFill>
              <a:cs typeface="Arial" pitchFamily="34" charset="0"/>
            </a:endParaRPr>
          </a:p>
        </p:txBody>
      </p:sp>
      <p:sp>
        <p:nvSpPr>
          <p:cNvPr id="18" name="テキスト ボックス 14"/>
          <p:cNvSpPr txBox="1">
            <a:spLocks noChangeArrowheads="1"/>
          </p:cNvSpPr>
          <p:nvPr/>
        </p:nvSpPr>
        <p:spPr bwMode="auto">
          <a:xfrm>
            <a:off x="179388" y="720725"/>
            <a:ext cx="1649412" cy="368300"/>
          </a:xfrm>
          <a:prstGeom prst="rect">
            <a:avLst/>
          </a:prstGeom>
          <a:solidFill>
            <a:schemeClr val="bg1"/>
          </a:solidFill>
          <a:ln w="9525">
            <a:noFill/>
            <a:miter lim="800000"/>
            <a:headEnd/>
            <a:tailEnd/>
          </a:ln>
        </p:spPr>
        <p:txBody>
          <a:bodyPr>
            <a:spAutoFit/>
          </a:bodyPr>
          <a:lstStyle/>
          <a:p>
            <a:pPr algn="ctr"/>
            <a:r>
              <a:rPr kumimoji="1" lang="en-US" altLang="ja-JP" b="1">
                <a:solidFill>
                  <a:srgbClr val="0000FF"/>
                </a:solidFill>
              </a:rPr>
              <a:t>Earthquakes</a:t>
            </a:r>
            <a:endParaRPr kumimoji="1" lang="ja-JP" altLang="en-US" b="1">
              <a:solidFill>
                <a:srgbClr val="0000FF"/>
              </a:solidFill>
            </a:endParaRPr>
          </a:p>
        </p:txBody>
      </p:sp>
      <p:sp>
        <p:nvSpPr>
          <p:cNvPr id="19" name="テキスト ボックス 15"/>
          <p:cNvSpPr txBox="1">
            <a:spLocks noChangeArrowheads="1"/>
          </p:cNvSpPr>
          <p:nvPr/>
        </p:nvSpPr>
        <p:spPr bwMode="auto">
          <a:xfrm>
            <a:off x="7543800" y="720725"/>
            <a:ext cx="1349375" cy="368300"/>
          </a:xfrm>
          <a:prstGeom prst="rect">
            <a:avLst/>
          </a:prstGeom>
          <a:solidFill>
            <a:schemeClr val="bg1"/>
          </a:solidFill>
          <a:ln w="9525">
            <a:noFill/>
            <a:miter lim="800000"/>
            <a:headEnd/>
            <a:tailEnd/>
          </a:ln>
        </p:spPr>
        <p:txBody>
          <a:bodyPr>
            <a:spAutoFit/>
          </a:bodyPr>
          <a:lstStyle/>
          <a:p>
            <a:pPr algn="ctr"/>
            <a:r>
              <a:rPr kumimoji="1" lang="en-US" altLang="ja-JP" b="1">
                <a:solidFill>
                  <a:srgbClr val="0000FF"/>
                </a:solidFill>
              </a:rPr>
              <a:t>Volcanoes</a:t>
            </a:r>
            <a:endParaRPr kumimoji="1" lang="ja-JP" altLang="en-US" b="1">
              <a:solidFill>
                <a:srgbClr val="0000FF"/>
              </a:solidFill>
            </a:endParaRPr>
          </a:p>
        </p:txBody>
      </p:sp>
      <p:sp>
        <p:nvSpPr>
          <p:cNvPr id="20" name="テキスト ボックス 16"/>
          <p:cNvSpPr txBox="1">
            <a:spLocks noChangeArrowheads="1"/>
          </p:cNvSpPr>
          <p:nvPr/>
        </p:nvSpPr>
        <p:spPr bwMode="auto">
          <a:xfrm>
            <a:off x="228600" y="5791200"/>
            <a:ext cx="1524000" cy="646113"/>
          </a:xfrm>
          <a:prstGeom prst="rect">
            <a:avLst/>
          </a:prstGeom>
          <a:solidFill>
            <a:schemeClr val="bg1"/>
          </a:solidFill>
          <a:ln w="9525">
            <a:noFill/>
            <a:miter lim="800000"/>
            <a:headEnd/>
            <a:tailEnd/>
          </a:ln>
        </p:spPr>
        <p:txBody>
          <a:bodyPr>
            <a:spAutoFit/>
          </a:bodyPr>
          <a:lstStyle/>
          <a:p>
            <a:pPr algn="ctr"/>
            <a:r>
              <a:rPr kumimoji="1" lang="en-US" altLang="ja-JP" b="1">
                <a:solidFill>
                  <a:srgbClr val="0000FF"/>
                </a:solidFill>
              </a:rPr>
              <a:t>T</a:t>
            </a:r>
            <a:r>
              <a:rPr lang="en-US" altLang="ja-JP" b="1">
                <a:solidFill>
                  <a:srgbClr val="0000FF"/>
                </a:solidFill>
              </a:rPr>
              <a:t>ropical Cyclones</a:t>
            </a:r>
            <a:endParaRPr kumimoji="1" lang="ja-JP" altLang="en-US" b="1">
              <a:solidFill>
                <a:srgbClr val="0000FF"/>
              </a:solidFill>
            </a:endParaRPr>
          </a:p>
        </p:txBody>
      </p:sp>
      <p:sp>
        <p:nvSpPr>
          <p:cNvPr id="21" name="正方形/長方形 20"/>
          <p:cNvSpPr/>
          <p:nvPr/>
        </p:nvSpPr>
        <p:spPr>
          <a:xfrm>
            <a:off x="6767513" y="1668463"/>
            <a:ext cx="211137" cy="247650"/>
          </a:xfrm>
          <a:prstGeom prst="rect">
            <a:avLst/>
          </a:prstGeom>
          <a:solidFill>
            <a:srgbClr val="CCECFF">
              <a:alpha val="65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a:solidFill>
                <a:srgbClr val="FFFFFF"/>
              </a:solidFill>
              <a:cs typeface="Arial" pitchFamily="34" charset="0"/>
            </a:endParaRPr>
          </a:p>
        </p:txBody>
      </p:sp>
      <p:sp>
        <p:nvSpPr>
          <p:cNvPr id="22" name="正方形/長方形 21"/>
          <p:cNvSpPr/>
          <p:nvPr/>
        </p:nvSpPr>
        <p:spPr>
          <a:xfrm>
            <a:off x="1574800" y="4614863"/>
            <a:ext cx="211138" cy="247650"/>
          </a:xfrm>
          <a:prstGeom prst="rect">
            <a:avLst/>
          </a:prstGeom>
          <a:solidFill>
            <a:srgbClr val="CCECFF">
              <a:alpha val="65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a:solidFill>
                <a:srgbClr val="FFFFFF"/>
              </a:solidFill>
              <a:cs typeface="Arial" pitchFamily="34" charset="0"/>
            </a:endParaRPr>
          </a:p>
        </p:txBody>
      </p:sp>
      <p:sp>
        <p:nvSpPr>
          <p:cNvPr id="23" name="Text Box 7"/>
          <p:cNvSpPr txBox="1">
            <a:spLocks noChangeArrowheads="1"/>
          </p:cNvSpPr>
          <p:nvPr/>
        </p:nvSpPr>
        <p:spPr bwMode="auto">
          <a:xfrm>
            <a:off x="2082863" y="5871406"/>
            <a:ext cx="2376264" cy="523220"/>
          </a:xfrm>
          <a:prstGeom prst="rect">
            <a:avLst/>
          </a:prstGeom>
          <a:solidFill>
            <a:srgbClr val="CCECFF"/>
          </a:solidFill>
          <a:ln w="9525">
            <a:noFill/>
            <a:miter lim="800000"/>
            <a:headEnd/>
            <a:tailEnd/>
          </a:ln>
          <a:scene3d>
            <a:camera prst="orthographicFront"/>
            <a:lightRig rig="threePt" dir="t"/>
          </a:scene3d>
          <a:sp3d>
            <a:bevelT/>
          </a:sp3d>
        </p:spPr>
        <p:txBody>
          <a:bodyPr>
            <a:spAutoFit/>
          </a:bodyPr>
          <a:lstStyle/>
          <a:p>
            <a:pPr algn="ctr"/>
            <a:r>
              <a:rPr lang="en-US" altLang="ja-JP" sz="1400"/>
              <a:t>11 TCs / year (approach)</a:t>
            </a:r>
          </a:p>
          <a:p>
            <a:pPr algn="ctr"/>
            <a:r>
              <a:rPr lang="en-US" altLang="ja-JP" sz="1400"/>
              <a:t>3 TCs / year (landfall)</a:t>
            </a:r>
            <a:endParaRPr lang="ja-JP" altLang="en-US" sz="1400"/>
          </a:p>
        </p:txBody>
      </p:sp>
      <p:sp>
        <p:nvSpPr>
          <p:cNvPr id="24" name="Text Box 7"/>
          <p:cNvSpPr txBox="1">
            <a:spLocks noChangeArrowheads="1"/>
          </p:cNvSpPr>
          <p:nvPr/>
        </p:nvSpPr>
        <p:spPr bwMode="auto">
          <a:xfrm>
            <a:off x="4932040" y="3284984"/>
            <a:ext cx="2376264" cy="307777"/>
          </a:xfrm>
          <a:prstGeom prst="rect">
            <a:avLst/>
          </a:prstGeom>
          <a:solidFill>
            <a:srgbClr val="CCECFF"/>
          </a:solidFill>
          <a:ln w="9525">
            <a:noFill/>
            <a:miter lim="800000"/>
            <a:headEnd/>
            <a:tailEnd/>
          </a:ln>
          <a:scene3d>
            <a:camera prst="orthographicFront"/>
            <a:lightRig rig="threePt" dir="t"/>
          </a:scene3d>
          <a:sp3d>
            <a:bevelT/>
          </a:sp3d>
        </p:spPr>
        <p:txBody>
          <a:bodyPr>
            <a:spAutoFit/>
          </a:bodyPr>
          <a:lstStyle/>
          <a:p>
            <a:pPr algn="ctr"/>
            <a:r>
              <a:rPr lang="en-US" altLang="ja-JP" sz="1400"/>
              <a:t>110 volcanoes in Japan</a:t>
            </a:r>
            <a:endParaRPr lang="ja-JP" altLang="en-US" sz="1400"/>
          </a:p>
        </p:txBody>
      </p:sp>
      <p:cxnSp>
        <p:nvCxnSpPr>
          <p:cNvPr id="25" name="直線コネクタ 24"/>
          <p:cNvCxnSpPr/>
          <p:nvPr/>
        </p:nvCxnSpPr>
        <p:spPr>
          <a:xfrm flipV="1">
            <a:off x="6119813" y="1916113"/>
            <a:ext cx="684212" cy="13684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a:endCxn id="22" idx="2"/>
          </p:cNvCxnSpPr>
          <p:nvPr/>
        </p:nvCxnSpPr>
        <p:spPr>
          <a:xfrm flipH="1" flipV="1">
            <a:off x="1679575" y="4862513"/>
            <a:ext cx="403225" cy="127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70"/>
          <p:cNvSpPr>
            <a:spLocks noChangeArrowheads="1"/>
          </p:cNvSpPr>
          <p:nvPr/>
        </p:nvSpPr>
        <p:spPr bwMode="auto">
          <a:xfrm>
            <a:off x="0" y="3175"/>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3200" b="1" dirty="0" smtClean="0"/>
              <a:t>Background</a:t>
            </a:r>
            <a:endParaRPr lang="en-US" altLang="ja-JP" sz="32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6"/>
          <p:cNvSpPr txBox="1">
            <a:spLocks noChangeArrowheads="1"/>
          </p:cNvSpPr>
          <p:nvPr/>
        </p:nvSpPr>
        <p:spPr bwMode="auto">
          <a:xfrm>
            <a:off x="179512" y="764704"/>
            <a:ext cx="8763000" cy="5724644"/>
          </a:xfrm>
          <a:prstGeom prst="rect">
            <a:avLst/>
          </a:prstGeom>
          <a:noFill/>
          <a:ln w="9525">
            <a:solidFill>
              <a:schemeClr val="tx1"/>
            </a:solidFill>
            <a:miter lim="800000"/>
            <a:headEnd/>
            <a:tailEnd/>
          </a:ln>
        </p:spPr>
        <p:txBody>
          <a:bodyPr>
            <a:spAutoFit/>
          </a:bodyPr>
          <a:lstStyle/>
          <a:p>
            <a:pPr marL="266700" indent="-266700">
              <a:buFont typeface="Wingdings" pitchFamily="2" charset="2"/>
              <a:buChar char="Ø"/>
            </a:pPr>
            <a:r>
              <a:rPr lang="en-US" altLang="ja-JP" sz="2800" dirty="0" smtClean="0"/>
              <a:t>Due to its geographic, topographic and meteorological condition, Japan is prone to natural disasters.</a:t>
            </a:r>
            <a:endParaRPr kumimoji="1" lang="en-US" altLang="ja-JP" sz="2800" dirty="0"/>
          </a:p>
          <a:p>
            <a:pPr marL="266700" indent="-266700">
              <a:spcBef>
                <a:spcPts val="1200"/>
              </a:spcBef>
              <a:buFont typeface="Wingdings" pitchFamily="2" charset="2"/>
              <a:buChar char="Ø"/>
            </a:pPr>
            <a:r>
              <a:rPr lang="en-US" altLang="ja-JP" sz="2800" dirty="0" smtClean="0"/>
              <a:t>Japan’s disaster management system addresses clear roles and responsibilities of the national and local governments with cooperation in implementing various disaster countermeasures.</a:t>
            </a:r>
            <a:endParaRPr kumimoji="1" lang="en-US" altLang="ja-JP" sz="2800" dirty="0"/>
          </a:p>
          <a:p>
            <a:pPr marL="266700" indent="-266700">
              <a:spcBef>
                <a:spcPts val="1200"/>
              </a:spcBef>
              <a:buFont typeface="Wingdings" pitchFamily="2" charset="2"/>
              <a:buChar char="Ø"/>
            </a:pPr>
            <a:r>
              <a:rPr kumimoji="1" lang="en-US" altLang="ja-JP" sz="2800" dirty="0" smtClean="0"/>
              <a:t>Japan has some database on disaster damage. </a:t>
            </a:r>
            <a:r>
              <a:rPr lang="en-US" altLang="ja-JP" sz="2800" dirty="0" smtClean="0"/>
              <a:t>Japan Meteorological Agency has and keeps update for improvising Warnings and analyzing meteorological phenomena. </a:t>
            </a:r>
            <a:endParaRPr kumimoji="1" lang="en-US" altLang="ja-JP" sz="2800" dirty="0" smtClean="0"/>
          </a:p>
          <a:p>
            <a:pPr marL="266700" indent="-266700">
              <a:spcBef>
                <a:spcPts val="1200"/>
              </a:spcBef>
              <a:buFont typeface="Wingdings" pitchFamily="2" charset="2"/>
              <a:buChar char="Ø"/>
            </a:pPr>
            <a:r>
              <a:rPr lang="en-US" altLang="ja-JP" sz="2800" dirty="0" smtClean="0"/>
              <a:t>Hazard maps are created overlaying two information. Estimated hazard risk and Information for evacuation.</a:t>
            </a:r>
            <a:endParaRPr kumimoji="1" lang="en-US" altLang="ja-JP" sz="2800" dirty="0"/>
          </a:p>
        </p:txBody>
      </p:sp>
      <p:sp>
        <p:nvSpPr>
          <p:cNvPr id="6" name="Rectangle 70"/>
          <p:cNvSpPr>
            <a:spLocks noChangeArrowheads="1"/>
          </p:cNvSpPr>
          <p:nvPr/>
        </p:nvSpPr>
        <p:spPr bwMode="auto">
          <a:xfrm>
            <a:off x="0" y="-27384"/>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3200" b="1" dirty="0" smtClean="0"/>
              <a:t>Summary</a:t>
            </a:r>
            <a:endParaRPr lang="en-US" altLang="ja-JP" sz="3200" b="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611560" y="404664"/>
            <a:ext cx="7545976" cy="830997"/>
          </a:xfrm>
          <a:prstGeom prst="rect">
            <a:avLst/>
          </a:prstGeom>
          <a:noFill/>
        </p:spPr>
        <p:txBody>
          <a:bodyPr wrap="none" rtlCol="0">
            <a:spAutoFit/>
          </a:bodyPr>
          <a:lstStyle/>
          <a:p>
            <a:r>
              <a:rPr kumimoji="1" lang="en-US" altLang="ja-JP" sz="4800" dirty="0" smtClean="0"/>
              <a:t>Thank you for your attention!</a:t>
            </a:r>
            <a:endParaRPr kumimoji="1" lang="ja-JP" altLang="en-US" sz="4800" dirty="0"/>
          </a:p>
        </p:txBody>
      </p:sp>
      <p:pic>
        <p:nvPicPr>
          <p:cNvPr id="27650" name="Picture 2" descr="C:\Documents and Settings\JMA1D77\Local Settings\Temporary Internet Files\Content.IE5\OHQNG5UR\MP900401256[1].jpg"/>
          <p:cNvPicPr>
            <a:picLocks noChangeAspect="1" noChangeArrowheads="1"/>
          </p:cNvPicPr>
          <p:nvPr/>
        </p:nvPicPr>
        <p:blipFill>
          <a:blip r:embed="rId2" cstate="print"/>
          <a:srcRect/>
          <a:stretch>
            <a:fillRect/>
          </a:stretch>
        </p:blipFill>
        <p:spPr bwMode="auto">
          <a:xfrm>
            <a:off x="1907704" y="1268760"/>
            <a:ext cx="3901440" cy="2599944"/>
          </a:xfrm>
          <a:prstGeom prst="rect">
            <a:avLst/>
          </a:prstGeom>
          <a:noFill/>
        </p:spPr>
      </p:pic>
      <p:pic>
        <p:nvPicPr>
          <p:cNvPr id="27652" name="Picture 4" descr="C:\Documents and Settings\JMA1D77\Local Settings\Temporary Internet Files\Content.IE5\01ABG9M7\MP900400314[1].jpg"/>
          <p:cNvPicPr>
            <a:picLocks noChangeAspect="1" noChangeArrowheads="1"/>
          </p:cNvPicPr>
          <p:nvPr/>
        </p:nvPicPr>
        <p:blipFill>
          <a:blip r:embed="rId3" cstate="print"/>
          <a:srcRect/>
          <a:stretch>
            <a:fillRect/>
          </a:stretch>
        </p:blipFill>
        <p:spPr bwMode="auto">
          <a:xfrm>
            <a:off x="251520" y="3933056"/>
            <a:ext cx="3901440" cy="2599944"/>
          </a:xfrm>
          <a:prstGeom prst="rect">
            <a:avLst/>
          </a:prstGeom>
          <a:noFill/>
        </p:spPr>
      </p:pic>
      <p:pic>
        <p:nvPicPr>
          <p:cNvPr id="27653" name="Picture 5" descr="C:\Documents and Settings\JMA1D77\Local Settings\Temporary Internet Files\Content.IE5\01ABG9M7\MP900399813[1].jpg"/>
          <p:cNvPicPr>
            <a:picLocks noChangeAspect="1" noChangeArrowheads="1"/>
          </p:cNvPicPr>
          <p:nvPr/>
        </p:nvPicPr>
        <p:blipFill>
          <a:blip r:embed="rId4" cstate="print"/>
          <a:srcRect/>
          <a:stretch>
            <a:fillRect/>
          </a:stretch>
        </p:blipFill>
        <p:spPr bwMode="auto">
          <a:xfrm>
            <a:off x="4283968" y="3933056"/>
            <a:ext cx="3901440" cy="2599944"/>
          </a:xfrm>
          <a:prstGeom prst="rect">
            <a:avLst/>
          </a:prstGeom>
          <a:noFill/>
        </p:spPr>
      </p:pic>
      <p:pic>
        <p:nvPicPr>
          <p:cNvPr id="27657" name="Picture 9" descr="http://jsusr16.met.kishou.go.jp/koho/image/koho/thumbnail/20101222070250.jpg">
            <a:hlinkClick r:id="rId5"/>
          </p:cNvPr>
          <p:cNvPicPr>
            <a:picLocks noChangeAspect="1" noChangeArrowheads="1"/>
          </p:cNvPicPr>
          <p:nvPr/>
        </p:nvPicPr>
        <p:blipFill>
          <a:blip r:embed="rId6" cstate="print"/>
          <a:srcRect/>
          <a:stretch>
            <a:fillRect/>
          </a:stretch>
        </p:blipFill>
        <p:spPr bwMode="auto">
          <a:xfrm>
            <a:off x="6156176" y="1916832"/>
            <a:ext cx="1971647" cy="1656184"/>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17" descr="S20以降の死者行方不明者.PNG"/>
          <p:cNvPicPr>
            <a:picLocks noChangeAspect="1"/>
          </p:cNvPicPr>
          <p:nvPr/>
        </p:nvPicPr>
        <p:blipFill>
          <a:blip r:embed="rId2" cstate="print"/>
          <a:srcRect t="584" r="1994"/>
          <a:stretch>
            <a:fillRect/>
          </a:stretch>
        </p:blipFill>
        <p:spPr bwMode="auto">
          <a:xfrm>
            <a:off x="34925" y="672802"/>
            <a:ext cx="8963025" cy="5924550"/>
          </a:xfrm>
          <a:prstGeom prst="rect">
            <a:avLst/>
          </a:prstGeom>
          <a:noFill/>
          <a:ln w="9525">
            <a:noFill/>
            <a:miter lim="800000"/>
            <a:headEnd/>
            <a:tailEnd/>
          </a:ln>
        </p:spPr>
      </p:pic>
      <p:sp>
        <p:nvSpPr>
          <p:cNvPr id="6" name="線吹き出し 2 (枠付き) 5"/>
          <p:cNvSpPr/>
          <p:nvPr/>
        </p:nvSpPr>
        <p:spPr>
          <a:xfrm>
            <a:off x="5364163" y="2257127"/>
            <a:ext cx="2160587" cy="576262"/>
          </a:xfrm>
          <a:prstGeom prst="borderCallout2">
            <a:avLst>
              <a:gd name="adj1" fmla="val 37940"/>
              <a:gd name="adj2" fmla="val 100238"/>
              <a:gd name="adj3" fmla="val 38832"/>
              <a:gd name="adj4" fmla="val 120314"/>
              <a:gd name="adj5" fmla="val 162117"/>
              <a:gd name="adj6" fmla="val 158170"/>
            </a:avLst>
          </a:prstGeom>
          <a:ln>
            <a:solidFill>
              <a:srgbClr val="C00000"/>
            </a:solidFill>
            <a:tailEnd type="triangle" w="lg" len="lg"/>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ja-JP" dirty="0">
                <a:solidFill>
                  <a:srgbClr val="FF0000"/>
                </a:solidFill>
              </a:rPr>
              <a:t>The Great East Japan Earthquake</a:t>
            </a:r>
            <a:endParaRPr lang="ja-JP" altLang="en-US" dirty="0">
              <a:solidFill>
                <a:srgbClr val="FF0000"/>
              </a:solidFill>
            </a:endParaRPr>
          </a:p>
        </p:txBody>
      </p:sp>
      <p:sp>
        <p:nvSpPr>
          <p:cNvPr id="7" name="テキスト ボックス 12"/>
          <p:cNvSpPr txBox="1">
            <a:spLocks noChangeArrowheads="1"/>
          </p:cNvSpPr>
          <p:nvPr/>
        </p:nvSpPr>
        <p:spPr bwMode="auto">
          <a:xfrm>
            <a:off x="7304088" y="4344689"/>
            <a:ext cx="1444625" cy="369888"/>
          </a:xfrm>
          <a:prstGeom prst="rect">
            <a:avLst/>
          </a:prstGeom>
          <a:noFill/>
          <a:ln w="9525">
            <a:noFill/>
            <a:miter lim="800000"/>
            <a:headEnd/>
            <a:tailEnd/>
          </a:ln>
        </p:spPr>
        <p:txBody>
          <a:bodyPr>
            <a:spAutoFit/>
          </a:bodyPr>
          <a:lstStyle/>
          <a:p>
            <a:r>
              <a:rPr lang="en-US" altLang="ja-JP"/>
              <a:t>Victim(Red)</a:t>
            </a:r>
            <a:endParaRPr lang="ja-JP" altLang="en-US"/>
          </a:p>
        </p:txBody>
      </p:sp>
      <p:sp>
        <p:nvSpPr>
          <p:cNvPr id="8" name="テキスト ボックス 13"/>
          <p:cNvSpPr txBox="1">
            <a:spLocks noChangeArrowheads="1"/>
          </p:cNvSpPr>
          <p:nvPr/>
        </p:nvSpPr>
        <p:spPr bwMode="auto">
          <a:xfrm>
            <a:off x="6875463" y="1825327"/>
            <a:ext cx="1873250" cy="368300"/>
          </a:xfrm>
          <a:prstGeom prst="rect">
            <a:avLst/>
          </a:prstGeom>
          <a:noFill/>
          <a:ln w="9525">
            <a:noFill/>
            <a:miter lim="800000"/>
            <a:headEnd/>
            <a:tailEnd/>
          </a:ln>
        </p:spPr>
        <p:txBody>
          <a:bodyPr>
            <a:spAutoFit/>
          </a:bodyPr>
          <a:lstStyle/>
          <a:p>
            <a:r>
              <a:rPr lang="en-US" altLang="ja-JP"/>
              <a:t>Missing(Yellow)</a:t>
            </a:r>
            <a:endParaRPr lang="ja-JP" altLang="en-US"/>
          </a:p>
        </p:txBody>
      </p:sp>
      <p:sp>
        <p:nvSpPr>
          <p:cNvPr id="9" name="テキスト ボックス 14"/>
          <p:cNvSpPr txBox="1">
            <a:spLocks noChangeArrowheads="1"/>
          </p:cNvSpPr>
          <p:nvPr/>
        </p:nvSpPr>
        <p:spPr bwMode="auto">
          <a:xfrm>
            <a:off x="827088" y="4201814"/>
            <a:ext cx="2232025" cy="368300"/>
          </a:xfrm>
          <a:prstGeom prst="rect">
            <a:avLst/>
          </a:prstGeom>
          <a:noFill/>
          <a:ln w="9525">
            <a:noFill/>
            <a:miter lim="800000"/>
            <a:headEnd/>
            <a:tailEnd/>
          </a:ln>
        </p:spPr>
        <p:txBody>
          <a:bodyPr>
            <a:spAutoFit/>
          </a:bodyPr>
          <a:lstStyle/>
          <a:p>
            <a:pPr algn="ctr"/>
            <a:r>
              <a:rPr lang="en-US" altLang="ja-JP"/>
              <a:t>Victim / Missing</a:t>
            </a:r>
            <a:endParaRPr lang="ja-JP" altLang="en-US"/>
          </a:p>
        </p:txBody>
      </p:sp>
      <p:sp>
        <p:nvSpPr>
          <p:cNvPr id="10" name="線吹き出し 2 (枠付き) 9"/>
          <p:cNvSpPr/>
          <p:nvPr/>
        </p:nvSpPr>
        <p:spPr>
          <a:xfrm>
            <a:off x="3708400" y="3265189"/>
            <a:ext cx="2138363" cy="576263"/>
          </a:xfrm>
          <a:prstGeom prst="borderCallout2">
            <a:avLst>
              <a:gd name="adj1" fmla="val 37940"/>
              <a:gd name="adj2" fmla="val 100238"/>
              <a:gd name="adj3" fmla="val 38832"/>
              <a:gd name="adj4" fmla="val 114013"/>
              <a:gd name="adj5" fmla="val 340820"/>
              <a:gd name="adj6" fmla="val 144390"/>
            </a:avLst>
          </a:prstGeom>
          <a:ln>
            <a:solidFill>
              <a:srgbClr val="C00000"/>
            </a:solidFill>
            <a:tailEnd type="triangle" w="lg" len="lg"/>
          </a:ln>
        </p:spPr>
        <p:style>
          <a:lnRef idx="2">
            <a:schemeClr val="accent6"/>
          </a:lnRef>
          <a:fillRef idx="1">
            <a:schemeClr val="lt1"/>
          </a:fillRef>
          <a:effectRef idx="0">
            <a:schemeClr val="accent6"/>
          </a:effectRef>
          <a:fontRef idx="minor">
            <a:schemeClr val="dk1"/>
          </a:fontRef>
        </p:style>
        <p:txBody>
          <a:bodyPr anchor="ctr"/>
          <a:lstStyle/>
          <a:p>
            <a:pPr>
              <a:defRPr/>
            </a:pPr>
            <a:r>
              <a:rPr lang="en-US" altLang="ja-JP" dirty="0"/>
              <a:t>The Great Hanshin-Awaji Earthquake</a:t>
            </a:r>
          </a:p>
        </p:txBody>
      </p:sp>
      <p:sp>
        <p:nvSpPr>
          <p:cNvPr id="11" name="線吹き出し 2 (枠付き) 10"/>
          <p:cNvSpPr/>
          <p:nvPr/>
        </p:nvSpPr>
        <p:spPr>
          <a:xfrm>
            <a:off x="3635375" y="4417714"/>
            <a:ext cx="2160588" cy="576263"/>
          </a:xfrm>
          <a:prstGeom prst="borderCallout2">
            <a:avLst>
              <a:gd name="adj1" fmla="val 44624"/>
              <a:gd name="adj2" fmla="val -131"/>
              <a:gd name="adj3" fmla="val 47743"/>
              <a:gd name="adj4" fmla="val -19663"/>
              <a:gd name="adj5" fmla="val 155911"/>
              <a:gd name="adj6" fmla="val -52298"/>
            </a:avLst>
          </a:prstGeom>
          <a:ln>
            <a:solidFill>
              <a:srgbClr val="C00000"/>
            </a:solidFill>
            <a:tailEnd type="triangle" w="lg" len="lg"/>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ja-JP" dirty="0"/>
              <a:t>The </a:t>
            </a:r>
            <a:r>
              <a:rPr lang="en-US" altLang="ja-JP" dirty="0" err="1"/>
              <a:t>Ise</a:t>
            </a:r>
            <a:r>
              <a:rPr lang="en-US" altLang="ja-JP" dirty="0"/>
              <a:t>-Wan Bay Typhoon</a:t>
            </a:r>
            <a:endParaRPr lang="ja-JP" altLang="en-US" dirty="0"/>
          </a:p>
        </p:txBody>
      </p:sp>
      <p:sp>
        <p:nvSpPr>
          <p:cNvPr id="12" name="テキスト ボックス 18"/>
          <p:cNvSpPr txBox="1">
            <a:spLocks noChangeArrowheads="1"/>
          </p:cNvSpPr>
          <p:nvPr/>
        </p:nvSpPr>
        <p:spPr bwMode="auto">
          <a:xfrm>
            <a:off x="7190357" y="816917"/>
            <a:ext cx="2062163" cy="338138"/>
          </a:xfrm>
          <a:prstGeom prst="rect">
            <a:avLst/>
          </a:prstGeom>
          <a:noFill/>
          <a:ln w="9525">
            <a:noFill/>
            <a:miter lim="800000"/>
            <a:headEnd/>
            <a:tailEnd/>
          </a:ln>
        </p:spPr>
        <p:txBody>
          <a:bodyPr>
            <a:spAutoFit/>
          </a:bodyPr>
          <a:lstStyle/>
          <a:p>
            <a:r>
              <a:rPr lang="en-US" altLang="ja-JP" sz="1600" dirty="0"/>
              <a:t>As of </a:t>
            </a:r>
            <a:r>
              <a:rPr lang="en-US" altLang="ja-JP" sz="1600" dirty="0" smtClean="0"/>
              <a:t>Oct. 18, 2011</a:t>
            </a:r>
            <a:endParaRPr lang="ja-JP" altLang="en-US" sz="1600" dirty="0"/>
          </a:p>
        </p:txBody>
      </p:sp>
      <p:sp>
        <p:nvSpPr>
          <p:cNvPr id="14" name="Text Box 4"/>
          <p:cNvSpPr txBox="1">
            <a:spLocks noChangeArrowheads="1"/>
          </p:cNvSpPr>
          <p:nvPr/>
        </p:nvSpPr>
        <p:spPr bwMode="auto">
          <a:xfrm>
            <a:off x="2286000" y="6491288"/>
            <a:ext cx="6858000" cy="369887"/>
          </a:xfrm>
          <a:prstGeom prst="rect">
            <a:avLst/>
          </a:prstGeom>
          <a:noFill/>
          <a:ln w="9525">
            <a:noFill/>
            <a:miter lim="800000"/>
            <a:headEnd/>
            <a:tailEnd/>
          </a:ln>
        </p:spPr>
        <p:txBody>
          <a:bodyPr>
            <a:spAutoFit/>
          </a:bodyPr>
          <a:lstStyle/>
          <a:p>
            <a:r>
              <a:rPr lang="en-US" altLang="ja-JP"/>
              <a:t>(Source: Based on Fire and Disaster Management Agency data)</a:t>
            </a:r>
          </a:p>
        </p:txBody>
      </p:sp>
      <p:sp>
        <p:nvSpPr>
          <p:cNvPr id="15" name="Rectangle 70"/>
          <p:cNvSpPr>
            <a:spLocks noChangeArrowheads="1"/>
          </p:cNvSpPr>
          <p:nvPr/>
        </p:nvSpPr>
        <p:spPr bwMode="auto">
          <a:xfrm>
            <a:off x="0" y="-27384"/>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3200" b="1" dirty="0" smtClean="0"/>
              <a:t>Number of victim or missing due to natural disaster</a:t>
            </a:r>
            <a:endParaRPr lang="en-US" altLang="ja-JP" sz="32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l="3441" t="53114" r="6821" b="2977"/>
          <a:stretch>
            <a:fillRect/>
          </a:stretch>
        </p:blipFill>
        <p:spPr bwMode="auto">
          <a:xfrm>
            <a:off x="0" y="1524000"/>
            <a:ext cx="9031288" cy="4800600"/>
          </a:xfrm>
          <a:prstGeom prst="rect">
            <a:avLst/>
          </a:prstGeom>
          <a:noFill/>
          <a:ln w="9525">
            <a:noFill/>
            <a:miter lim="800000"/>
            <a:headEnd/>
            <a:tailEnd/>
          </a:ln>
        </p:spPr>
      </p:pic>
      <p:sp>
        <p:nvSpPr>
          <p:cNvPr id="5" name="正方形/長方形 13"/>
          <p:cNvSpPr>
            <a:spLocks noChangeArrowheads="1"/>
          </p:cNvSpPr>
          <p:nvPr/>
        </p:nvSpPr>
        <p:spPr bwMode="white">
          <a:xfrm>
            <a:off x="3581400" y="1600200"/>
            <a:ext cx="4419600" cy="2057400"/>
          </a:xfrm>
          <a:prstGeom prst="rect">
            <a:avLst/>
          </a:prstGeom>
          <a:solidFill>
            <a:schemeClr val="bg1"/>
          </a:solidFill>
          <a:ln w="9525" algn="ctr">
            <a:solidFill>
              <a:schemeClr val="bg1"/>
            </a:solidFill>
            <a:round/>
            <a:headEnd/>
            <a:tailEnd/>
          </a:ln>
        </p:spPr>
        <p:txBody>
          <a:bodyPr/>
          <a:lstStyle/>
          <a:p>
            <a:endParaRPr lang="ja-JP" altLang="en-US"/>
          </a:p>
        </p:txBody>
      </p:sp>
      <p:sp>
        <p:nvSpPr>
          <p:cNvPr id="6" name="テキスト ボックス 10"/>
          <p:cNvSpPr txBox="1">
            <a:spLocks noChangeArrowheads="1"/>
          </p:cNvSpPr>
          <p:nvPr/>
        </p:nvSpPr>
        <p:spPr bwMode="auto">
          <a:xfrm>
            <a:off x="0" y="1066800"/>
            <a:ext cx="1066800" cy="369888"/>
          </a:xfrm>
          <a:prstGeom prst="rect">
            <a:avLst/>
          </a:prstGeom>
          <a:noFill/>
          <a:ln w="9525">
            <a:noFill/>
            <a:miter lim="800000"/>
            <a:headEnd/>
            <a:tailEnd/>
          </a:ln>
        </p:spPr>
        <p:txBody>
          <a:bodyPr>
            <a:spAutoFit/>
          </a:bodyPr>
          <a:lstStyle/>
          <a:p>
            <a:r>
              <a:rPr kumimoji="1" lang="en-US" altLang="ja-JP"/>
              <a:t>persons</a:t>
            </a:r>
            <a:endParaRPr kumimoji="1" lang="ja-JP" altLang="en-US"/>
          </a:p>
        </p:txBody>
      </p:sp>
      <p:sp>
        <p:nvSpPr>
          <p:cNvPr id="7" name="テキスト ボックス 11"/>
          <p:cNvSpPr txBox="1">
            <a:spLocks noChangeArrowheads="1"/>
          </p:cNvSpPr>
          <p:nvPr/>
        </p:nvSpPr>
        <p:spPr bwMode="auto">
          <a:xfrm>
            <a:off x="8458200" y="6248400"/>
            <a:ext cx="685800" cy="369888"/>
          </a:xfrm>
          <a:prstGeom prst="rect">
            <a:avLst/>
          </a:prstGeom>
          <a:noFill/>
          <a:ln w="9525">
            <a:noFill/>
            <a:miter lim="800000"/>
            <a:headEnd/>
            <a:tailEnd/>
          </a:ln>
        </p:spPr>
        <p:txBody>
          <a:bodyPr>
            <a:spAutoFit/>
          </a:bodyPr>
          <a:lstStyle/>
          <a:p>
            <a:r>
              <a:rPr kumimoji="1" lang="en-US" altLang="ja-JP"/>
              <a:t>Year</a:t>
            </a:r>
            <a:endParaRPr kumimoji="1" lang="ja-JP" altLang="en-US"/>
          </a:p>
        </p:txBody>
      </p:sp>
      <p:sp>
        <p:nvSpPr>
          <p:cNvPr id="8" name="テキスト ボックス 12"/>
          <p:cNvSpPr txBox="1">
            <a:spLocks noChangeArrowheads="1"/>
          </p:cNvSpPr>
          <p:nvPr/>
        </p:nvSpPr>
        <p:spPr bwMode="white">
          <a:xfrm>
            <a:off x="5257800" y="1752600"/>
            <a:ext cx="2438400" cy="1371600"/>
          </a:xfrm>
          <a:prstGeom prst="rect">
            <a:avLst/>
          </a:prstGeom>
          <a:solidFill>
            <a:schemeClr val="bg1"/>
          </a:solidFill>
          <a:ln w="9525">
            <a:noFill/>
            <a:miter lim="800000"/>
            <a:headEnd/>
            <a:tailEnd/>
          </a:ln>
        </p:spPr>
        <p:txBody>
          <a:bodyPr/>
          <a:lstStyle/>
          <a:p>
            <a:endParaRPr kumimoji="1" lang="ja-JP" altLang="en-US"/>
          </a:p>
        </p:txBody>
      </p:sp>
      <p:sp>
        <p:nvSpPr>
          <p:cNvPr id="9" name="テキスト ボックス 13"/>
          <p:cNvSpPr txBox="1">
            <a:spLocks noChangeArrowheads="1"/>
          </p:cNvSpPr>
          <p:nvPr/>
        </p:nvSpPr>
        <p:spPr bwMode="auto">
          <a:xfrm>
            <a:off x="4495800" y="1905000"/>
            <a:ext cx="2133600" cy="369888"/>
          </a:xfrm>
          <a:prstGeom prst="rect">
            <a:avLst/>
          </a:prstGeom>
          <a:noFill/>
          <a:ln w="9525">
            <a:noFill/>
            <a:miter lim="800000"/>
            <a:headEnd/>
            <a:tailEnd/>
          </a:ln>
        </p:spPr>
        <p:txBody>
          <a:bodyPr>
            <a:spAutoFit/>
          </a:bodyPr>
          <a:lstStyle/>
          <a:p>
            <a:r>
              <a:rPr kumimoji="1" lang="en-US" altLang="ja-JP"/>
              <a:t>Storms and Floods</a:t>
            </a:r>
            <a:endParaRPr kumimoji="1" lang="ja-JP" altLang="en-US"/>
          </a:p>
        </p:txBody>
      </p:sp>
      <p:sp>
        <p:nvSpPr>
          <p:cNvPr id="10" name="テキスト ボックス 14"/>
          <p:cNvSpPr txBox="1">
            <a:spLocks noChangeArrowheads="1"/>
          </p:cNvSpPr>
          <p:nvPr/>
        </p:nvSpPr>
        <p:spPr bwMode="auto">
          <a:xfrm>
            <a:off x="4495800" y="2286000"/>
            <a:ext cx="2133600" cy="369888"/>
          </a:xfrm>
          <a:prstGeom prst="rect">
            <a:avLst/>
          </a:prstGeom>
          <a:noFill/>
          <a:ln w="9525">
            <a:noFill/>
            <a:miter lim="800000"/>
            <a:headEnd/>
            <a:tailEnd/>
          </a:ln>
        </p:spPr>
        <p:txBody>
          <a:bodyPr>
            <a:spAutoFit/>
          </a:bodyPr>
          <a:lstStyle/>
          <a:p>
            <a:r>
              <a:rPr kumimoji="1" lang="en-US" altLang="ja-JP"/>
              <a:t>Snowfall</a:t>
            </a:r>
            <a:endParaRPr kumimoji="1" lang="ja-JP" altLang="en-US"/>
          </a:p>
        </p:txBody>
      </p:sp>
      <p:sp>
        <p:nvSpPr>
          <p:cNvPr id="11" name="テキスト ボックス 15"/>
          <p:cNvSpPr txBox="1">
            <a:spLocks noChangeArrowheads="1"/>
          </p:cNvSpPr>
          <p:nvPr/>
        </p:nvSpPr>
        <p:spPr bwMode="auto">
          <a:xfrm>
            <a:off x="4495800" y="2667000"/>
            <a:ext cx="3810000" cy="369888"/>
          </a:xfrm>
          <a:prstGeom prst="rect">
            <a:avLst/>
          </a:prstGeom>
          <a:noFill/>
          <a:ln w="9525">
            <a:noFill/>
            <a:miter lim="800000"/>
            <a:headEnd/>
            <a:tailEnd/>
          </a:ln>
        </p:spPr>
        <p:txBody>
          <a:bodyPr>
            <a:spAutoFit/>
          </a:bodyPr>
          <a:lstStyle/>
          <a:p>
            <a:r>
              <a:rPr kumimoji="1" lang="en-US" altLang="ja-JP"/>
              <a:t>Earthquake, Volcano and Tsunami</a:t>
            </a:r>
            <a:endParaRPr kumimoji="1" lang="ja-JP" altLang="en-US"/>
          </a:p>
        </p:txBody>
      </p:sp>
      <p:sp>
        <p:nvSpPr>
          <p:cNvPr id="12" name="Text Box 4"/>
          <p:cNvSpPr txBox="1">
            <a:spLocks noChangeArrowheads="1"/>
          </p:cNvSpPr>
          <p:nvPr/>
        </p:nvSpPr>
        <p:spPr bwMode="auto">
          <a:xfrm>
            <a:off x="2286000" y="6488113"/>
            <a:ext cx="6858000" cy="369887"/>
          </a:xfrm>
          <a:prstGeom prst="rect">
            <a:avLst/>
          </a:prstGeom>
          <a:noFill/>
          <a:ln w="9525">
            <a:noFill/>
            <a:miter lim="800000"/>
            <a:headEnd/>
            <a:tailEnd/>
          </a:ln>
        </p:spPr>
        <p:txBody>
          <a:bodyPr>
            <a:spAutoFit/>
          </a:bodyPr>
          <a:lstStyle/>
          <a:p>
            <a:r>
              <a:rPr lang="en-US" altLang="ja-JP"/>
              <a:t>(Source: Based on Fire and Disaster Management Agency data)</a:t>
            </a:r>
          </a:p>
        </p:txBody>
      </p:sp>
      <p:pic>
        <p:nvPicPr>
          <p:cNvPr id="13" name="Picture 4"/>
          <p:cNvPicPr>
            <a:picLocks noChangeAspect="1" noChangeArrowheads="1"/>
          </p:cNvPicPr>
          <p:nvPr/>
        </p:nvPicPr>
        <p:blipFill>
          <a:blip r:embed="rId2" cstate="print"/>
          <a:srcRect l="52657" t="57297" r="44315" b="32945"/>
          <a:stretch>
            <a:fillRect/>
          </a:stretch>
        </p:blipFill>
        <p:spPr bwMode="auto">
          <a:xfrm>
            <a:off x="4038600" y="1981200"/>
            <a:ext cx="304800" cy="1066800"/>
          </a:xfrm>
          <a:prstGeom prst="rect">
            <a:avLst/>
          </a:prstGeom>
          <a:noFill/>
          <a:ln w="9525">
            <a:noFill/>
            <a:miter lim="800000"/>
            <a:headEnd/>
            <a:tailEnd/>
          </a:ln>
        </p:spPr>
      </p:pic>
      <p:sp>
        <p:nvSpPr>
          <p:cNvPr id="14" name="正方形/長方形 15"/>
          <p:cNvSpPr>
            <a:spLocks noChangeArrowheads="1"/>
          </p:cNvSpPr>
          <p:nvPr/>
        </p:nvSpPr>
        <p:spPr bwMode="auto">
          <a:xfrm>
            <a:off x="3962400" y="1828800"/>
            <a:ext cx="4191000" cy="1295400"/>
          </a:xfrm>
          <a:prstGeom prst="rect">
            <a:avLst/>
          </a:prstGeom>
          <a:noFill/>
          <a:ln w="38100" algn="ctr">
            <a:solidFill>
              <a:schemeClr val="tx1"/>
            </a:solidFill>
            <a:round/>
            <a:headEnd/>
            <a:tailEnd/>
          </a:ln>
        </p:spPr>
        <p:txBody>
          <a:bodyPr/>
          <a:lstStyle/>
          <a:p>
            <a:endParaRPr lang="ja-JP" altLang="en-US"/>
          </a:p>
        </p:txBody>
      </p:sp>
      <p:sp>
        <p:nvSpPr>
          <p:cNvPr id="16" name="テキスト ボックス 17"/>
          <p:cNvSpPr txBox="1">
            <a:spLocks noChangeArrowheads="1"/>
          </p:cNvSpPr>
          <p:nvPr/>
        </p:nvSpPr>
        <p:spPr bwMode="auto">
          <a:xfrm>
            <a:off x="2133600" y="3657600"/>
            <a:ext cx="4343400" cy="369888"/>
          </a:xfrm>
          <a:prstGeom prst="rect">
            <a:avLst/>
          </a:prstGeom>
          <a:noFill/>
          <a:ln w="9525">
            <a:solidFill>
              <a:schemeClr val="tx1"/>
            </a:solidFill>
            <a:miter lim="800000"/>
            <a:headEnd/>
            <a:tailEnd/>
          </a:ln>
        </p:spPr>
        <p:txBody>
          <a:bodyPr>
            <a:spAutoFit/>
          </a:bodyPr>
          <a:lstStyle/>
          <a:p>
            <a:r>
              <a:rPr kumimoji="1" lang="en-US" altLang="ja-JP" u="sng"/>
              <a:t>Great Hanshin-Awaji Earthquake (1995)</a:t>
            </a:r>
          </a:p>
        </p:txBody>
      </p:sp>
      <p:sp>
        <p:nvSpPr>
          <p:cNvPr id="17" name="Rectangle 70"/>
          <p:cNvSpPr>
            <a:spLocks noChangeArrowheads="1"/>
          </p:cNvSpPr>
          <p:nvPr/>
        </p:nvSpPr>
        <p:spPr bwMode="auto">
          <a:xfrm>
            <a:off x="0" y="-27384"/>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3200" b="1" dirty="0" smtClean="0"/>
              <a:t>Number of victim or missing by type of disaster</a:t>
            </a:r>
            <a:endParaRPr lang="en-US" altLang="ja-JP" sz="32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79512" y="1124744"/>
            <a:ext cx="8964488" cy="4493538"/>
          </a:xfrm>
          <a:prstGeom prst="rect">
            <a:avLst/>
          </a:prstGeom>
          <a:noFill/>
        </p:spPr>
        <p:txBody>
          <a:bodyPr wrap="square">
            <a:spAutoFit/>
          </a:bodyPr>
          <a:lstStyle/>
          <a:p>
            <a:pPr marL="444500" indent="-444500">
              <a:buFont typeface="Wingdings" pitchFamily="2" charset="2"/>
              <a:buChar char="l"/>
            </a:pPr>
            <a:r>
              <a:rPr kumimoji="1" lang="en-US" altLang="ja-JP" sz="3200" dirty="0">
                <a:solidFill>
                  <a:schemeClr val="bg1">
                    <a:lumMod val="75000"/>
                  </a:schemeClr>
                </a:solidFill>
              </a:rPr>
              <a:t>Background of </a:t>
            </a:r>
            <a:r>
              <a:rPr lang="en-US" altLang="ja-JP" sz="3200" dirty="0" smtClean="0">
                <a:solidFill>
                  <a:schemeClr val="bg1">
                    <a:lumMod val="75000"/>
                  </a:schemeClr>
                </a:solidFill>
              </a:rPr>
              <a:t>disaster countermeasures</a:t>
            </a:r>
            <a:r>
              <a:rPr kumimoji="1" lang="en-US" altLang="ja-JP" sz="3200" dirty="0" smtClean="0">
                <a:solidFill>
                  <a:schemeClr val="bg1">
                    <a:lumMod val="75000"/>
                  </a:schemeClr>
                </a:solidFill>
              </a:rPr>
              <a:t> </a:t>
            </a:r>
            <a:r>
              <a:rPr kumimoji="1" lang="en-US" altLang="ja-JP" sz="3200" dirty="0">
                <a:solidFill>
                  <a:schemeClr val="bg1">
                    <a:lumMod val="75000"/>
                  </a:schemeClr>
                </a:solidFill>
              </a:rPr>
              <a:t>in Japan</a:t>
            </a:r>
          </a:p>
          <a:p>
            <a:pPr marL="444500" indent="-444500">
              <a:spcBef>
                <a:spcPts val="600"/>
              </a:spcBef>
              <a:buFont typeface="Wingdings" pitchFamily="2" charset="2"/>
              <a:buChar char="l"/>
            </a:pPr>
            <a:r>
              <a:rPr kumimoji="1" lang="en-US" altLang="ja-JP" sz="3200" dirty="0"/>
              <a:t>Governance and Institutional Arrangements</a:t>
            </a:r>
          </a:p>
          <a:p>
            <a:pPr marL="444500" indent="-444500">
              <a:spcBef>
                <a:spcPts val="600"/>
              </a:spcBef>
              <a:buFont typeface="Wingdings" pitchFamily="2" charset="2"/>
              <a:buChar char="l"/>
            </a:pPr>
            <a:r>
              <a:rPr lang="en-US" altLang="ja-JP" sz="3200" dirty="0" smtClean="0">
                <a:solidFill>
                  <a:schemeClr val="bg1">
                    <a:lumMod val="75000"/>
                  </a:schemeClr>
                </a:solidFill>
              </a:rPr>
              <a:t>Natural Disasters in Japan</a:t>
            </a:r>
            <a:endParaRPr kumimoji="1" lang="en-US" altLang="ja-JP" sz="3200" dirty="0">
              <a:solidFill>
                <a:schemeClr val="bg1">
                  <a:lumMod val="75000"/>
                </a:schemeClr>
              </a:solidFill>
            </a:endParaRPr>
          </a:p>
          <a:p>
            <a:pPr marL="444500" indent="-444500">
              <a:spcBef>
                <a:spcPts val="600"/>
              </a:spcBef>
              <a:buFont typeface="Wingdings" pitchFamily="2" charset="2"/>
              <a:buChar char="l"/>
            </a:pPr>
            <a:r>
              <a:rPr lang="en-US" altLang="ja-JP" sz="3200" dirty="0" smtClean="0">
                <a:solidFill>
                  <a:schemeClr val="bg1">
                    <a:lumMod val="75000"/>
                  </a:schemeClr>
                </a:solidFill>
              </a:rPr>
              <a:t>Collecting and Sharing of Disaster Damage Data</a:t>
            </a:r>
            <a:endParaRPr kumimoji="1" lang="en-US" altLang="ja-JP" sz="3200" dirty="0">
              <a:solidFill>
                <a:schemeClr val="bg1">
                  <a:lumMod val="75000"/>
                </a:schemeClr>
              </a:solidFill>
            </a:endParaRPr>
          </a:p>
          <a:p>
            <a:pPr marL="444500" indent="-444500">
              <a:spcBef>
                <a:spcPts val="600"/>
              </a:spcBef>
              <a:buFont typeface="Wingdings" pitchFamily="2" charset="2"/>
              <a:buChar char="l"/>
            </a:pPr>
            <a:r>
              <a:rPr lang="en-US" altLang="ja-JP" sz="3200" dirty="0" smtClean="0">
                <a:solidFill>
                  <a:schemeClr val="bg1">
                    <a:lumMod val="75000"/>
                  </a:schemeClr>
                </a:solidFill>
              </a:rPr>
              <a:t>Meteorological Data Monitoring</a:t>
            </a:r>
            <a:endParaRPr kumimoji="1" lang="en-US" altLang="ja-JP" sz="3200" dirty="0">
              <a:solidFill>
                <a:schemeClr val="bg1">
                  <a:lumMod val="75000"/>
                </a:schemeClr>
              </a:solidFill>
            </a:endParaRPr>
          </a:p>
          <a:p>
            <a:pPr marL="444500" indent="-444500">
              <a:spcBef>
                <a:spcPts val="600"/>
              </a:spcBef>
              <a:buFont typeface="Wingdings" pitchFamily="2" charset="2"/>
              <a:buChar char="l"/>
            </a:pPr>
            <a:r>
              <a:rPr lang="en-US" altLang="ja-JP" sz="3200" dirty="0" smtClean="0">
                <a:solidFill>
                  <a:schemeClr val="bg1">
                    <a:lumMod val="75000"/>
                  </a:schemeClr>
                </a:solidFill>
              </a:rPr>
              <a:t>Hazard Maps and Examples of Disaster Data Analysis</a:t>
            </a:r>
            <a:endParaRPr kumimoji="1" lang="en-US" altLang="ja-JP" sz="3200" dirty="0">
              <a:solidFill>
                <a:schemeClr val="bg1">
                  <a:lumMod val="75000"/>
                </a:schemeClr>
              </a:solidFill>
            </a:endParaRPr>
          </a:p>
          <a:p>
            <a:pPr marL="444500" indent="-444500">
              <a:spcBef>
                <a:spcPts val="600"/>
              </a:spcBef>
              <a:buFont typeface="Wingdings" pitchFamily="2" charset="2"/>
              <a:buChar char="l"/>
            </a:pPr>
            <a:r>
              <a:rPr kumimoji="1" lang="en-US" altLang="ja-JP" sz="3200" dirty="0" smtClean="0">
                <a:solidFill>
                  <a:schemeClr val="bg1">
                    <a:lumMod val="75000"/>
                  </a:schemeClr>
                </a:solidFill>
              </a:rPr>
              <a:t>Summary</a:t>
            </a:r>
            <a:endParaRPr kumimoji="1" lang="en-US" altLang="ja-JP" sz="32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5"/>
          <p:cNvSpPr txBox="1">
            <a:spLocks noChangeArrowheads="1"/>
          </p:cNvSpPr>
          <p:nvPr/>
        </p:nvSpPr>
        <p:spPr bwMode="auto">
          <a:xfrm>
            <a:off x="304800" y="762000"/>
            <a:ext cx="8458200" cy="6002338"/>
          </a:xfrm>
          <a:prstGeom prst="rect">
            <a:avLst/>
          </a:prstGeom>
          <a:noFill/>
          <a:ln w="9525">
            <a:noFill/>
            <a:miter lim="800000"/>
            <a:headEnd/>
            <a:tailEnd/>
          </a:ln>
        </p:spPr>
        <p:txBody>
          <a:bodyPr>
            <a:spAutoFit/>
          </a:bodyPr>
          <a:lstStyle/>
          <a:p>
            <a:pPr marL="358775" indent="-358775">
              <a:buFont typeface="Wingdings" pitchFamily="2" charset="2"/>
              <a:buChar char="ü"/>
            </a:pPr>
            <a:r>
              <a:rPr kumimoji="1" lang="en-US" altLang="ja-JP" sz="3200" dirty="0"/>
              <a:t>Japan enacted various kinds of  laws for disaster management especially for the purpose of disaster emergency response.</a:t>
            </a:r>
          </a:p>
          <a:p>
            <a:pPr marL="358775" indent="-358775"/>
            <a:endParaRPr kumimoji="1" lang="en-US" altLang="ja-JP" sz="3200" dirty="0"/>
          </a:p>
          <a:p>
            <a:pPr marL="358775" indent="-358775">
              <a:buFont typeface="Wingdings" pitchFamily="2" charset="2"/>
              <a:buChar char="ü"/>
            </a:pPr>
            <a:r>
              <a:rPr kumimoji="1" lang="en-US" altLang="ja-JP" sz="3200" dirty="0"/>
              <a:t>The disaster management system has been developed and strengthened following the bitter experiences of large-scale disasters and accidents.</a:t>
            </a:r>
          </a:p>
          <a:p>
            <a:pPr marL="358775" indent="-358775">
              <a:buFont typeface="Wingdings" pitchFamily="2" charset="2"/>
              <a:buChar char="ü"/>
            </a:pPr>
            <a:endParaRPr kumimoji="1" lang="en-US" altLang="ja-JP" sz="3200" dirty="0"/>
          </a:p>
          <a:p>
            <a:pPr marL="358775" indent="-358775">
              <a:buFont typeface="Wingdings" pitchFamily="2" charset="2"/>
              <a:buChar char="ü"/>
            </a:pPr>
            <a:r>
              <a:rPr lang="en-US" altLang="ja-JP" sz="3200" dirty="0"/>
              <a:t>The Disaster Countermeasures Basic Act in 1961 formulates a comprehensive and strategic disaster management system.</a:t>
            </a:r>
            <a:endParaRPr kumimoji="1" lang="en-US" altLang="ja-JP" sz="3200" dirty="0"/>
          </a:p>
        </p:txBody>
      </p:sp>
      <p:sp>
        <p:nvSpPr>
          <p:cNvPr id="6" name="Rectangle 70"/>
          <p:cNvSpPr>
            <a:spLocks noChangeArrowheads="1"/>
          </p:cNvSpPr>
          <p:nvPr/>
        </p:nvSpPr>
        <p:spPr bwMode="auto">
          <a:xfrm>
            <a:off x="0" y="-27384"/>
            <a:ext cx="9144000" cy="47349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3200" b="1" dirty="0" smtClean="0"/>
              <a:t>Disaster Management Laws and Systems</a:t>
            </a:r>
            <a:endParaRPr lang="en-US" altLang="ja-JP" sz="32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6"/>
          <p:cNvSpPr txBox="1">
            <a:spLocks noChangeArrowheads="1"/>
          </p:cNvSpPr>
          <p:nvPr/>
        </p:nvSpPr>
        <p:spPr bwMode="auto">
          <a:xfrm>
            <a:off x="152400" y="990600"/>
            <a:ext cx="8991600" cy="1570038"/>
          </a:xfrm>
          <a:prstGeom prst="rect">
            <a:avLst/>
          </a:prstGeom>
          <a:noFill/>
          <a:ln w="9525">
            <a:noFill/>
            <a:miter lim="800000"/>
            <a:headEnd/>
            <a:tailEnd/>
          </a:ln>
        </p:spPr>
        <p:txBody>
          <a:bodyPr>
            <a:spAutoFit/>
          </a:bodyPr>
          <a:lstStyle/>
          <a:p>
            <a:r>
              <a:rPr kumimoji="1" lang="en-US" altLang="ja-JP" sz="2400"/>
              <a:t>  The Ise-wan Typhoon, or Typhoon Vera (1959), attacked middle part of Japan on 26 September, 1959. About 4,700 people were killed, about 400 people were lost and more than 38,000 people were injured.</a:t>
            </a:r>
          </a:p>
        </p:txBody>
      </p:sp>
      <p:pic>
        <p:nvPicPr>
          <p:cNvPr id="5" name="Picture 2"/>
          <p:cNvPicPr>
            <a:picLocks noChangeAspect="1" noChangeArrowheads="1"/>
          </p:cNvPicPr>
          <p:nvPr/>
        </p:nvPicPr>
        <p:blipFill>
          <a:blip r:embed="rId2" cstate="print"/>
          <a:srcRect/>
          <a:stretch>
            <a:fillRect/>
          </a:stretch>
        </p:blipFill>
        <p:spPr bwMode="auto">
          <a:xfrm>
            <a:off x="0" y="2667000"/>
            <a:ext cx="4191000" cy="4191000"/>
          </a:xfrm>
          <a:prstGeom prst="rect">
            <a:avLst/>
          </a:prstGeom>
          <a:noFill/>
          <a:ln w="9525">
            <a:noFill/>
            <a:miter lim="800000"/>
            <a:headEnd/>
            <a:tailEnd/>
          </a:ln>
        </p:spPr>
      </p:pic>
      <p:sp>
        <p:nvSpPr>
          <p:cNvPr id="6" name="テキスト ボックス 8"/>
          <p:cNvSpPr txBox="1">
            <a:spLocks noChangeArrowheads="1"/>
          </p:cNvSpPr>
          <p:nvPr/>
        </p:nvSpPr>
        <p:spPr bwMode="auto">
          <a:xfrm>
            <a:off x="0" y="6273800"/>
            <a:ext cx="2743200" cy="584200"/>
          </a:xfrm>
          <a:prstGeom prst="rect">
            <a:avLst/>
          </a:prstGeom>
          <a:noFill/>
          <a:ln w="9525">
            <a:noFill/>
            <a:miter lim="800000"/>
            <a:headEnd/>
            <a:tailEnd/>
          </a:ln>
        </p:spPr>
        <p:txBody>
          <a:bodyPr>
            <a:spAutoFit/>
          </a:bodyPr>
          <a:lstStyle/>
          <a:p>
            <a:pPr algn="ctr"/>
            <a:r>
              <a:rPr kumimoji="1" lang="en-US" altLang="ja-JP" sz="1600" b="1"/>
              <a:t>Weather map </a:t>
            </a:r>
          </a:p>
          <a:p>
            <a:pPr algn="ctr"/>
            <a:r>
              <a:rPr kumimoji="1" lang="en-US" altLang="ja-JP" sz="1600" b="1"/>
              <a:t>00UTC on September 26</a:t>
            </a:r>
          </a:p>
        </p:txBody>
      </p:sp>
      <p:sp>
        <p:nvSpPr>
          <p:cNvPr id="7" name="テキスト ボックス 9"/>
          <p:cNvSpPr txBox="1">
            <a:spLocks noChangeArrowheads="1"/>
          </p:cNvSpPr>
          <p:nvPr/>
        </p:nvSpPr>
        <p:spPr bwMode="auto">
          <a:xfrm>
            <a:off x="4343400" y="2895600"/>
            <a:ext cx="4572000" cy="3786188"/>
          </a:xfrm>
          <a:prstGeom prst="rect">
            <a:avLst/>
          </a:prstGeom>
          <a:noFill/>
          <a:ln w="9525">
            <a:solidFill>
              <a:schemeClr val="tx1"/>
            </a:solidFill>
            <a:miter lim="800000"/>
            <a:headEnd/>
            <a:tailEnd/>
          </a:ln>
        </p:spPr>
        <p:txBody>
          <a:bodyPr>
            <a:spAutoFit/>
          </a:bodyPr>
          <a:lstStyle/>
          <a:p>
            <a:r>
              <a:rPr kumimoji="1" lang="en-US" altLang="ja-JP" sz="2400"/>
              <a:t>After Ise-wan Typhoon,</a:t>
            </a:r>
          </a:p>
          <a:p>
            <a:pPr>
              <a:buFont typeface="Wingdings" pitchFamily="2" charset="2"/>
              <a:buChar char="ü"/>
            </a:pPr>
            <a:r>
              <a:rPr kumimoji="1" lang="en-US" altLang="ja-JP" sz="2400"/>
              <a:t>the Government of Japan enacted the </a:t>
            </a:r>
            <a:r>
              <a:rPr kumimoji="1" lang="en-US" altLang="ja-JP" sz="2400" u="sng"/>
              <a:t>Disaster Countermeasures Basic Act</a:t>
            </a:r>
            <a:r>
              <a:rPr kumimoji="1" lang="en-US" altLang="ja-JP" sz="2400"/>
              <a:t>.</a:t>
            </a:r>
          </a:p>
          <a:p>
            <a:endParaRPr kumimoji="1" lang="en-US" altLang="ja-JP" sz="2400"/>
          </a:p>
          <a:p>
            <a:pPr>
              <a:buFont typeface="Wingdings" pitchFamily="2" charset="2"/>
              <a:buChar char="ü"/>
            </a:pPr>
            <a:r>
              <a:rPr kumimoji="1" lang="en-US" altLang="ja-JP" sz="2400"/>
              <a:t>JMA’s observation networks and forecast techniques have been largely advanced. Such as AWS and Radar systems, and NWP.</a:t>
            </a:r>
          </a:p>
        </p:txBody>
      </p:sp>
      <p:sp>
        <p:nvSpPr>
          <p:cNvPr id="9" name="Rectangle 70"/>
          <p:cNvSpPr>
            <a:spLocks noChangeArrowheads="1"/>
          </p:cNvSpPr>
          <p:nvPr/>
        </p:nvSpPr>
        <p:spPr bwMode="auto">
          <a:xfrm>
            <a:off x="0" y="-27384"/>
            <a:ext cx="9144000" cy="833537"/>
          </a:xfrm>
          <a:prstGeom prst="rect">
            <a:avLst/>
          </a:prstGeom>
          <a:gradFill rotWithShape="1">
            <a:gsLst>
              <a:gs pos="0">
                <a:schemeClr val="accent3">
                  <a:lumMod val="60000"/>
                  <a:lumOff val="40000"/>
                </a:schemeClr>
              </a:gs>
              <a:gs pos="50000">
                <a:srgbClr val="FFFFFF"/>
              </a:gs>
              <a:gs pos="100000">
                <a:schemeClr val="accent3">
                  <a:lumMod val="60000"/>
                  <a:lumOff val="40000"/>
                </a:schemeClr>
              </a:gs>
            </a:gsLst>
            <a:lin ang="5400000" scaled="1"/>
          </a:gradFill>
          <a:ln w="9525">
            <a:noFill/>
            <a:miter lim="800000"/>
            <a:headEnd/>
            <a:tailEnd/>
          </a:ln>
        </p:spPr>
        <p:txBody>
          <a:bodyPr anchor="ctr"/>
          <a:lstStyle/>
          <a:p>
            <a:pPr algn="ctr"/>
            <a:r>
              <a:rPr lang="en-US" altLang="ja-JP" sz="2800" b="1" dirty="0" smtClean="0"/>
              <a:t>Establishment of a Comprehensive Disaster Management System after large-scale Disaster</a:t>
            </a:r>
            <a:endParaRPr lang="en-US" altLang="ja-JP" sz="28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749</TotalTime>
  <Words>2053</Words>
  <Application>Microsoft Office PowerPoint</Application>
  <PresentationFormat>画面に合わせる (4:3)</PresentationFormat>
  <Paragraphs>478</Paragraphs>
  <Slides>41</Slides>
  <Notes>0</Notes>
  <HiddenSlides>0</HiddenSlides>
  <MMClips>0</MMClips>
  <ScaleCrop>false</ScaleCrop>
  <HeadingPairs>
    <vt:vector size="6" baseType="variant">
      <vt:variant>
        <vt:lpstr>テーマ</vt:lpstr>
      </vt:variant>
      <vt:variant>
        <vt:i4>1</vt:i4>
      </vt:variant>
      <vt:variant>
        <vt:lpstr>埋め込まれた OLE サーバー</vt:lpstr>
      </vt:variant>
      <vt:variant>
        <vt:i4>0</vt:i4>
      </vt:variant>
      <vt:variant>
        <vt:lpstr>スライド タイトル</vt:lpstr>
      </vt:variant>
      <vt:variant>
        <vt:i4>41</vt:i4>
      </vt:variant>
    </vt:vector>
  </HeadingPairs>
  <TitlesOfParts>
    <vt:vector size="42" baseType="lpstr">
      <vt:lpstr>Office テーマ</vt:lpstr>
      <vt:lpstr>スライド 1</vt:lpstr>
      <vt:lpstr>スライド 2</vt:lpstr>
      <vt:lpstr>スライド 3</vt:lpstr>
      <vt:lpstr>スライド 4</vt:lpstr>
      <vt:lpstr>スライド 5</vt:lpstr>
      <vt:lpstr>スライド 6</vt:lpstr>
      <vt:lpstr>スライド 7</vt:lpstr>
      <vt:lpstr>スライド 8</vt:lpstr>
      <vt:lpstr>スライド 9</vt:lpstr>
      <vt:lpstr>スライド 10</vt:lpstr>
      <vt:lpstr>スライド 11</vt:lpstr>
      <vt:lpstr>スライド 12</vt:lpstr>
      <vt:lpstr>スライド 13</vt:lpstr>
      <vt:lpstr>スライド 14</vt:lpstr>
      <vt:lpstr>スライド 15</vt:lpstr>
      <vt:lpstr>スライド 16</vt:lpstr>
      <vt:lpstr>スライド 17</vt:lpstr>
      <vt:lpstr>スライド 18</vt:lpstr>
      <vt:lpstr>スライド 19</vt:lpstr>
      <vt:lpstr>スライド 20</vt:lpstr>
      <vt:lpstr>スライド 21</vt:lpstr>
      <vt:lpstr>スライド 22</vt:lpstr>
      <vt:lpstr>スライド 23</vt:lpstr>
      <vt:lpstr>スライド 24</vt:lpstr>
      <vt:lpstr>スライド 25</vt:lpstr>
      <vt:lpstr>スライド 26</vt:lpstr>
      <vt:lpstr>スライド 27</vt:lpstr>
      <vt:lpstr>スライド 28</vt:lpstr>
      <vt:lpstr>スライド 29</vt:lpstr>
      <vt:lpstr>スライド 30</vt:lpstr>
      <vt:lpstr>スライド 31</vt:lpstr>
      <vt:lpstr>スライド 32</vt:lpstr>
      <vt:lpstr>スライド 33</vt:lpstr>
      <vt:lpstr>スライド 34</vt:lpstr>
      <vt:lpstr>スライド 35</vt:lpstr>
      <vt:lpstr>スライド 36</vt:lpstr>
      <vt:lpstr>スライド 37</vt:lpstr>
      <vt:lpstr>スライド 38</vt:lpstr>
      <vt:lpstr>スライド 39</vt:lpstr>
      <vt:lpstr>スライド 40</vt:lpstr>
      <vt:lpstr>スライド 41</vt:lpstr>
    </vt:vector>
  </TitlesOfParts>
  <Company>気象庁</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気象庁</dc:creator>
  <cp:lastModifiedBy>気象庁</cp:lastModifiedBy>
  <cp:revision>95</cp:revision>
  <dcterms:created xsi:type="dcterms:W3CDTF">2013-05-19T06:46:52Z</dcterms:created>
  <dcterms:modified xsi:type="dcterms:W3CDTF">2013-06-08T09:53:26Z</dcterms:modified>
</cp:coreProperties>
</file>